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style13.xml" ContentType="application/vnd.ms-office.chartstyl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style1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olors12.xml" ContentType="application/vnd.ms-office.chartcolorstyle+xml"/>
  <Override PartName="/ppt/charts/chart10.xml" ContentType="application/vnd.openxmlformats-officedocument.drawingml.char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  <Override PartName="/ppt/charts/style8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8.xml" ContentType="application/vnd.ms-office.chartcolorstyle+xml"/>
  <Override PartName="/ppt/charts/style7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7" r:id="rId4"/>
    <p:sldId id="260" r:id="rId5"/>
    <p:sldId id="265" r:id="rId6"/>
    <p:sldId id="266" r:id="rId7"/>
    <p:sldId id="261" r:id="rId8"/>
    <p:sldId id="262" r:id="rId9"/>
    <p:sldId id="270" r:id="rId10"/>
    <p:sldId id="264" r:id="rId11"/>
    <p:sldId id="268" r:id="rId12"/>
    <p:sldId id="269" r:id="rId13"/>
    <p:sldId id="271" r:id="rId14"/>
    <p:sldId id="272" r:id="rId15"/>
    <p:sldId id="273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8" autoAdjust="0"/>
  </p:normalViewPr>
  <p:slideViewPr>
    <p:cSldViewPr snapToGrid="0" showGuides="1">
      <p:cViewPr varScale="1">
        <p:scale>
          <a:sx n="78" d="100"/>
          <a:sy n="78" d="100"/>
        </p:scale>
        <p:origin x="13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9910305927204"/>
          <c:y val="4.2512077294685993E-2"/>
          <c:w val="0.8353538328034199"/>
          <c:h val="0.70172011107307242"/>
        </c:manualLayout>
      </c:layout>
      <c:lineChart>
        <c:grouping val="standard"/>
        <c:varyColors val="0"/>
        <c:ser>
          <c:idx val="0"/>
          <c:order val="0"/>
          <c:tx>
            <c:strRef>
              <c:f>GDP!$A$2</c:f>
              <c:strCache>
                <c:ptCount val="1"/>
                <c:pt idx="0">
                  <c:v>GDP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3122170817612987E-17"/>
                  <c:y val="-7.729468599033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B3-4BB7-9A79-A3713DB30868}"/>
                </c:ext>
              </c:extLst>
            </c:dLbl>
            <c:dLbl>
              <c:idx val="3"/>
              <c:layout>
                <c:manualLayout>
                  <c:x val="2.1680216802168022E-2"/>
                  <c:y val="6.183574879227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B3-4BB7-9A79-A3713DB30868}"/>
                </c:ext>
              </c:extLst>
            </c:dLbl>
            <c:dLbl>
              <c:idx val="4"/>
              <c:layout>
                <c:manualLayout>
                  <c:x val="-1.4453477868112082E-2"/>
                  <c:y val="-7.7294685990338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B3-4BB7-9A79-A3713DB30868}"/>
                </c:ext>
              </c:extLst>
            </c:dLbl>
            <c:dLbl>
              <c:idx val="5"/>
              <c:layout>
                <c:manualLayout>
                  <c:x val="3.6133694670280034E-2"/>
                  <c:y val="6.956521739130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B3-4BB7-9A79-A3713DB30868}"/>
                </c:ext>
              </c:extLst>
            </c:dLbl>
            <c:dLbl>
              <c:idx val="6"/>
              <c:layout>
                <c:manualLayout>
                  <c:x val="-1.8066847335140017E-2"/>
                  <c:y val="-6.956521739130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B3-4BB7-9A79-A3713DB30868}"/>
                </c:ext>
              </c:extLst>
            </c:dLbl>
            <c:dLbl>
              <c:idx val="7"/>
              <c:layout>
                <c:manualLayout>
                  <c:x val="3.9747064137308108E-2"/>
                  <c:y val="8.502415458937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B3-4BB7-9A79-A3713DB30868}"/>
                </c:ext>
              </c:extLst>
            </c:dLbl>
            <c:dLbl>
              <c:idx val="8"/>
              <c:layout>
                <c:manualLayout>
                  <c:x val="1.0840108401084011E-2"/>
                  <c:y val="-6.956521739130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B3-4BB7-9A79-A3713DB30868}"/>
                </c:ext>
              </c:extLst>
            </c:dLbl>
            <c:dLbl>
              <c:idx val="9"/>
              <c:layout>
                <c:manualLayout>
                  <c:x val="6.5040650406503933E-2"/>
                  <c:y val="0.1352657004830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B3-4BB7-9A79-A3713DB308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B3-4BB7-9A79-A3713DB30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GDP!$B$1:$Q$1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GDP!$B$2:$Q$2</c:f>
              <c:numCache>
                <c:formatCode>0.0</c:formatCode>
                <c:ptCount val="16"/>
                <c:pt idx="0">
                  <c:v>16.102477</c:v>
                </c:pt>
                <c:pt idx="1">
                  <c:v>13.933622600000001</c:v>
                </c:pt>
                <c:pt idx="2">
                  <c:v>15.734941300000001</c:v>
                </c:pt>
                <c:pt idx="3">
                  <c:v>15.9481327</c:v>
                </c:pt>
                <c:pt idx="4">
                  <c:v>16.124046100000001</c:v>
                </c:pt>
                <c:pt idx="5">
                  <c:v>16.019791900000001</c:v>
                </c:pt>
                <c:pt idx="6">
                  <c:v>16.452077199999998</c:v>
                </c:pt>
                <c:pt idx="7">
                  <c:v>16.821490600000001</c:v>
                </c:pt>
                <c:pt idx="8">
                  <c:v>16.937439999999999</c:v>
                </c:pt>
                <c:pt idx="9">
                  <c:v>16.97278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B3-4BB7-9A79-A3713DB30868}"/>
            </c:ext>
          </c:extLst>
        </c:ser>
        <c:ser>
          <c:idx val="1"/>
          <c:order val="1"/>
          <c:tx>
            <c:strRef>
              <c:f>GDP!$A$3</c:f>
              <c:strCache>
                <c:ptCount val="1"/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B3-4BB7-9A79-A3713DB30868}"/>
                </c:ext>
              </c:extLst>
            </c:dLbl>
            <c:dLbl>
              <c:idx val="10"/>
              <c:layout>
                <c:manualLayout>
                  <c:x val="3.6133760366987874E-3"/>
                  <c:y val="-7.048400418479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7B3-4BB7-9A79-A3713DB30868}"/>
                </c:ext>
              </c:extLst>
            </c:dLbl>
            <c:dLbl>
              <c:idx val="11"/>
              <c:layout>
                <c:manualLayout>
                  <c:x val="2.1680216802168022E-2"/>
                  <c:y val="7.342995169082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7B3-4BB7-9A79-A3713DB30868}"/>
                </c:ext>
              </c:extLst>
            </c:dLbl>
            <c:dLbl>
              <c:idx val="12"/>
              <c:layout>
                <c:manualLayout>
                  <c:x val="0"/>
                  <c:y val="-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7B3-4BB7-9A79-A3713DB30868}"/>
                </c:ext>
              </c:extLst>
            </c:dLbl>
            <c:dLbl>
              <c:idx val="13"/>
              <c:layout>
                <c:manualLayout>
                  <c:x val="1.4453477868112014E-2"/>
                  <c:y val="5.797101449275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7B3-4BB7-9A79-A3713DB3086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7B3-4BB7-9A79-A3713DB30868}"/>
                </c:ext>
              </c:extLst>
            </c:dLbl>
            <c:dLbl>
              <c:idx val="15"/>
              <c:layout>
                <c:manualLayout>
                  <c:x val="0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7B3-4BB7-9A79-A3713DB308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GDP!$B$1:$Q$1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GDP!$B$3:$Q$3</c:f>
              <c:numCache>
                <c:formatCode>General</c:formatCode>
                <c:ptCount val="16"/>
                <c:pt idx="9" formatCode="0.0">
                  <c:v>17</c:v>
                </c:pt>
                <c:pt idx="10" formatCode="0.0">
                  <c:v>17.134040000000002</c:v>
                </c:pt>
                <c:pt idx="11" formatCode="0.0">
                  <c:v>17.276049999999998</c:v>
                </c:pt>
                <c:pt idx="12" formatCode="0.0">
                  <c:v>17.378229999999999</c:v>
                </c:pt>
                <c:pt idx="13" formatCode="0.0">
                  <c:v>17.478099999999998</c:v>
                </c:pt>
                <c:pt idx="14" formatCode="0.0">
                  <c:v>17.568169999999999</c:v>
                </c:pt>
                <c:pt idx="15" formatCode="0.0">
                  <c:v>17.648419999999998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7B3-4BB7-9A79-A3713DB30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217728"/>
        <c:axId val="343212152"/>
      </c:lineChart>
      <c:catAx>
        <c:axId val="3432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3212152"/>
        <c:crosses val="autoZero"/>
        <c:auto val="1"/>
        <c:lblAlgn val="ctr"/>
        <c:lblOffset val="100"/>
        <c:noMultiLvlLbl val="0"/>
      </c:catAx>
      <c:valAx>
        <c:axId val="34321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321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Investment!$A$15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6C-4F2B-8AEA-34757C35FEDF}"/>
                </c:ext>
              </c:extLst>
            </c:dLbl>
            <c:dLbl>
              <c:idx val="3"/>
              <c:layout>
                <c:manualLayout>
                  <c:x val="-1.6666666666666666E-2"/>
                  <c:y val="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6C-4F2B-8AEA-34757C35FEDF}"/>
                </c:ext>
              </c:extLst>
            </c:dLbl>
            <c:dLbl>
              <c:idx val="4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6C-4F2B-8AEA-34757C35FEDF}"/>
                </c:ext>
              </c:extLst>
            </c:dLbl>
            <c:dLbl>
              <c:idx val="6"/>
              <c:layout>
                <c:manualLayout>
                  <c:x val="-1.6666666666666767E-2"/>
                  <c:y val="8.333333333333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6C-4F2B-8AEA-34757C35FEDF}"/>
                </c:ext>
              </c:extLst>
            </c:dLbl>
            <c:dLbl>
              <c:idx val="7"/>
              <c:layout>
                <c:manualLayout>
                  <c:x val="-8.3333333333333332E-3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6C-4F2B-8AEA-34757C35FEDF}"/>
                </c:ext>
              </c:extLst>
            </c:dLbl>
            <c:dLbl>
              <c:idx val="8"/>
              <c:layout>
                <c:manualLayout>
                  <c:x val="2.777777777777676E-3"/>
                  <c:y val="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6C-4F2B-8AEA-34757C35FEDF}"/>
                </c:ext>
              </c:extLst>
            </c:dLbl>
            <c:dLbl>
              <c:idx val="9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6C-4F2B-8AEA-34757C35F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Investment!$B$14:$K$14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Investment!$B$15:$K$15</c:f>
              <c:numCache>
                <c:formatCode>0.0</c:formatCode>
                <c:ptCount val="10"/>
                <c:pt idx="0">
                  <c:v>302.29320100000001</c:v>
                </c:pt>
                <c:pt idx="1">
                  <c:v>240.460511</c:v>
                </c:pt>
                <c:pt idx="2">
                  <c:v>313.08709700000003</c:v>
                </c:pt>
                <c:pt idx="3">
                  <c:v>275.05174699999998</c:v>
                </c:pt>
                <c:pt idx="4">
                  <c:v>316.52761700000002</c:v>
                </c:pt>
                <c:pt idx="5">
                  <c:v>299.82406400000002</c:v>
                </c:pt>
                <c:pt idx="6">
                  <c:v>248.16733600000001</c:v>
                </c:pt>
                <c:pt idx="7">
                  <c:v>252.43491399999999</c:v>
                </c:pt>
                <c:pt idx="8">
                  <c:v>240.00582900000001</c:v>
                </c:pt>
                <c:pt idx="9">
                  <c:v>283.88866200000001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66C-4F2B-8AEA-34757C35F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8824560"/>
        <c:axId val="478817016"/>
      </c:lineChart>
      <c:catAx>
        <c:axId val="4788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817016"/>
        <c:crosses val="autoZero"/>
        <c:auto val="1"/>
        <c:lblAlgn val="ctr"/>
        <c:lblOffset val="100"/>
        <c:noMultiLvlLbl val="0"/>
      </c:catAx>
      <c:valAx>
        <c:axId val="47881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Labour!$A$11</c:f>
              <c:strCache>
                <c:ptCount val="1"/>
                <c:pt idx="0">
                  <c:v>Labour force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222222222222223E-2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705-459E-AC0D-34CC7E9782E7}"/>
                </c:ext>
              </c:extLst>
            </c:dLbl>
            <c:dLbl>
              <c:idx val="2"/>
              <c:layout>
                <c:manualLayout>
                  <c:x val="-5.0925337632079971E-17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05-459E-AC0D-34CC7E9782E7}"/>
                </c:ext>
              </c:extLst>
            </c:dLbl>
            <c:dLbl>
              <c:idx val="3"/>
              <c:layout>
                <c:manualLayout>
                  <c:x val="-2.500000000000005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705-459E-AC0D-34CC7E9782E7}"/>
                </c:ext>
              </c:extLst>
            </c:dLbl>
            <c:dLbl>
              <c:idx val="4"/>
              <c:layout>
                <c:manualLayout>
                  <c:x val="0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05-459E-AC0D-34CC7E9782E7}"/>
                </c:ext>
              </c:extLst>
            </c:dLbl>
            <c:dLbl>
              <c:idx val="5"/>
              <c:layout>
                <c:manualLayout>
                  <c:x val="-1.6666666666666666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705-459E-AC0D-34CC7E9782E7}"/>
                </c:ext>
              </c:extLst>
            </c:dLbl>
            <c:dLbl>
              <c:idx val="6"/>
              <c:layout>
                <c:manualLayout>
                  <c:x val="0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05-459E-AC0D-34CC7E9782E7}"/>
                </c:ext>
              </c:extLst>
            </c:dLbl>
            <c:dLbl>
              <c:idx val="7"/>
              <c:layout>
                <c:manualLayout>
                  <c:x val="1.6666666666666566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705-459E-AC0D-34CC7E9782E7}"/>
                </c:ext>
              </c:extLst>
            </c:dLbl>
            <c:dLbl>
              <c:idx val="9"/>
              <c:layout>
                <c:manualLayout>
                  <c:x val="-1.0185067526415994E-16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05-459E-AC0D-34CC7E978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Labour!$B$10:$K$10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Labour!$B$11:$K$11</c:f>
              <c:numCache>
                <c:formatCode>0.0</c:formatCode>
                <c:ptCount val="10"/>
                <c:pt idx="0">
                  <c:v>220.1</c:v>
                </c:pt>
                <c:pt idx="1">
                  <c:v>204.56666666666669</c:v>
                </c:pt>
                <c:pt idx="2">
                  <c:v>208.03333333333333</c:v>
                </c:pt>
                <c:pt idx="3">
                  <c:v>215.36666666666667</c:v>
                </c:pt>
                <c:pt idx="4">
                  <c:v>212</c:v>
                </c:pt>
                <c:pt idx="5">
                  <c:v>218.76666666666665</c:v>
                </c:pt>
                <c:pt idx="6">
                  <c:v>220.46666666666667</c:v>
                </c:pt>
                <c:pt idx="7">
                  <c:v>225.93333333333331</c:v>
                </c:pt>
                <c:pt idx="8">
                  <c:v>234.26666666666665</c:v>
                </c:pt>
                <c:pt idx="9">
                  <c:v>242.66666666666666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05-459E-AC0D-34CC7E978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356072"/>
        <c:axId val="335359024"/>
      </c:lineChart>
      <c:catAx>
        <c:axId val="33535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5359024"/>
        <c:crosses val="autoZero"/>
        <c:auto val="1"/>
        <c:lblAlgn val="ctr"/>
        <c:lblOffset val="100"/>
        <c:noMultiLvlLbl val="0"/>
      </c:catAx>
      <c:valAx>
        <c:axId val="3353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535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Labour!$A$14</c:f>
              <c:strCache>
                <c:ptCount val="1"/>
                <c:pt idx="0">
                  <c:v>Employment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9579067121729238E-2"/>
                  <c:y val="6.971677559912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D-48AA-8077-8FEA3275338B}"/>
                </c:ext>
              </c:extLst>
            </c:dLbl>
            <c:dLbl>
              <c:idx val="2"/>
              <c:layout>
                <c:manualLayout>
                  <c:x val="-4.5506257110352671E-3"/>
                  <c:y val="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ED-48AA-8077-8FEA3275338B}"/>
                </c:ext>
              </c:extLst>
            </c:dLbl>
            <c:dLbl>
              <c:idx val="3"/>
              <c:layout>
                <c:manualLayout>
                  <c:x val="-3.1854379977246869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ED-48AA-8077-8FEA3275338B}"/>
                </c:ext>
              </c:extLst>
            </c:dLbl>
            <c:dLbl>
              <c:idx val="4"/>
              <c:layout>
                <c:manualLayout>
                  <c:x val="4.5506257110352671E-3"/>
                  <c:y val="5.664488017429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ED-48AA-8077-8FEA3275338B}"/>
                </c:ext>
              </c:extLst>
            </c:dLbl>
            <c:dLbl>
              <c:idx val="5"/>
              <c:layout>
                <c:manualLayout>
                  <c:x val="-1.8202502844141068E-2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ED-48AA-8077-8FEA3275338B}"/>
                </c:ext>
              </c:extLst>
            </c:dLbl>
            <c:dLbl>
              <c:idx val="6"/>
              <c:layout>
                <c:manualLayout>
                  <c:x val="4.5506257110351838E-3"/>
                  <c:y val="7.843137254901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ED-48AA-8077-8FEA3275338B}"/>
                </c:ext>
              </c:extLst>
            </c:dLbl>
            <c:dLbl>
              <c:idx val="7"/>
              <c:layout>
                <c:manualLayout>
                  <c:x val="1.5927189988623268E-2"/>
                  <c:y val="6.971677559912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ED-48AA-8077-8FEA3275338B}"/>
                </c:ext>
              </c:extLst>
            </c:dLbl>
            <c:dLbl>
              <c:idx val="8"/>
              <c:layout>
                <c:manualLayout>
                  <c:x val="1.3651877133105802E-2"/>
                  <c:y val="6.5359477124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ED-48AA-8077-8FEA3275338B}"/>
                </c:ext>
              </c:extLst>
            </c:dLbl>
            <c:dLbl>
              <c:idx val="9"/>
              <c:layout>
                <c:manualLayout>
                  <c:x val="0"/>
                  <c:y val="2.17864923747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ED-48AA-8077-8FEA32753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Labour!$B$13:$K$13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Labour!$B$14:$K$14</c:f>
              <c:numCache>
                <c:formatCode>0.0</c:formatCode>
                <c:ptCount val="10"/>
                <c:pt idx="0">
                  <c:v>206.5</c:v>
                </c:pt>
                <c:pt idx="1">
                  <c:v>180.80000000000004</c:v>
                </c:pt>
                <c:pt idx="2">
                  <c:v>184.9666666666667</c:v>
                </c:pt>
                <c:pt idx="3">
                  <c:v>197.1</c:v>
                </c:pt>
                <c:pt idx="4">
                  <c:v>186.76666666666665</c:v>
                </c:pt>
                <c:pt idx="5">
                  <c:v>194.6</c:v>
                </c:pt>
                <c:pt idx="6">
                  <c:v>198.73333333333335</c:v>
                </c:pt>
                <c:pt idx="7">
                  <c:v>208.03333333333333</c:v>
                </c:pt>
                <c:pt idx="8">
                  <c:v>218.43333333333331</c:v>
                </c:pt>
                <c:pt idx="9">
                  <c:v>230.73333333333335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ED-48AA-8077-8FEA32753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732024"/>
        <c:axId val="419736944"/>
      </c:lineChart>
      <c:catAx>
        <c:axId val="41973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9736944"/>
        <c:crosses val="autoZero"/>
        <c:auto val="1"/>
        <c:lblAlgn val="ctr"/>
        <c:lblOffset val="100"/>
        <c:noMultiLvlLbl val="0"/>
      </c:catAx>
      <c:valAx>
        <c:axId val="41973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973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Labour!$A$17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6.8143100511073255E-3"/>
                  <c:y val="-5.211726384364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06-4D27-B38E-68377AA23127}"/>
                </c:ext>
              </c:extLst>
            </c:dLbl>
            <c:dLbl>
              <c:idx val="4"/>
              <c:layout>
                <c:manualLayout>
                  <c:x val="2.2714366837024418E-3"/>
                  <c:y val="-4.343105320304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06-4D27-B38E-68377AA23127}"/>
                </c:ext>
              </c:extLst>
            </c:dLbl>
            <c:dLbl>
              <c:idx val="5"/>
              <c:layout>
                <c:manualLayout>
                  <c:x val="1.1357183418512209E-2"/>
                  <c:y val="-2.605863192182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06-4D27-B38E-68377AA23127}"/>
                </c:ext>
              </c:extLst>
            </c:dLbl>
            <c:dLbl>
              <c:idx val="6"/>
              <c:layout>
                <c:manualLayout>
                  <c:x val="1.3628620102214568E-2"/>
                  <c:y val="-3.040173724212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06-4D27-B38E-68377AA23127}"/>
                </c:ext>
              </c:extLst>
            </c:dLbl>
            <c:dLbl>
              <c:idx val="7"/>
              <c:layout>
                <c:manualLayout>
                  <c:x val="1.3628620102214651E-2"/>
                  <c:y val="-4.3431053203040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06-4D27-B38E-68377AA23127}"/>
                </c:ext>
              </c:extLst>
            </c:dLbl>
            <c:dLbl>
              <c:idx val="8"/>
              <c:layout>
                <c:manualLayout>
                  <c:x val="6.8143100511073255E-3"/>
                  <c:y val="-3.474484256243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06-4D27-B38E-68377AA231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Labour!$B$16:$K$16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Labour!$B$17:$K$17</c:f>
              <c:numCache>
                <c:formatCode>0.0</c:formatCode>
                <c:ptCount val="10"/>
                <c:pt idx="0">
                  <c:v>6.2333333333333334</c:v>
                </c:pt>
                <c:pt idx="1">
                  <c:v>11.666666666666666</c:v>
                </c:pt>
                <c:pt idx="2">
                  <c:v>11.133333333333333</c:v>
                </c:pt>
                <c:pt idx="3">
                  <c:v>8.5</c:v>
                </c:pt>
                <c:pt idx="4">
                  <c:v>11.866666666666665</c:v>
                </c:pt>
                <c:pt idx="5">
                  <c:v>11.066666666666668</c:v>
                </c:pt>
                <c:pt idx="6">
                  <c:v>9.8666666666666671</c:v>
                </c:pt>
                <c:pt idx="7">
                  <c:v>7.9000000000000012</c:v>
                </c:pt>
                <c:pt idx="8">
                  <c:v>6.7666666666666666</c:v>
                </c:pt>
                <c:pt idx="9">
                  <c:v>4.8999999999999995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06-4D27-B38E-68377AA23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050400"/>
        <c:axId val="424045152"/>
      </c:lineChart>
      <c:catAx>
        <c:axId val="4240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45152"/>
        <c:crosses val="autoZero"/>
        <c:auto val="1"/>
        <c:lblAlgn val="ctr"/>
        <c:lblOffset val="100"/>
        <c:noMultiLvlLbl val="0"/>
      </c:catAx>
      <c:valAx>
        <c:axId val="42404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40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Labour!$A$20</c:f>
              <c:strCache>
                <c:ptCount val="1"/>
                <c:pt idx="0">
                  <c:v>Participation rate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42524809878E-17"/>
                  <c:y val="6.410256410256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ED-4920-8942-2C9A595D3206}"/>
                </c:ext>
              </c:extLst>
            </c:dLbl>
            <c:dLbl>
              <c:idx val="2"/>
              <c:layout>
                <c:manualLayout>
                  <c:x val="-4.1642524809878E-17"/>
                  <c:y val="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ED-4920-8942-2C9A595D3206}"/>
                </c:ext>
              </c:extLst>
            </c:dLbl>
            <c:dLbl>
              <c:idx val="3"/>
              <c:layout>
                <c:manualLayout>
                  <c:x val="-8.3285049619756E-17"/>
                  <c:y val="-5.555555555555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ED-4920-8942-2C9A595D3206}"/>
                </c:ext>
              </c:extLst>
            </c:dLbl>
            <c:dLbl>
              <c:idx val="4"/>
              <c:layout>
                <c:manualLayout>
                  <c:x val="-2.2714366837024418E-3"/>
                  <c:y val="4.700854700854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ED-4920-8942-2C9A595D3206}"/>
                </c:ext>
              </c:extLst>
            </c:dLbl>
            <c:dLbl>
              <c:idx val="5"/>
              <c:layout>
                <c:manualLayout>
                  <c:x val="-4.5428733674048836E-3"/>
                  <c:y val="-7.692307692307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ED-4920-8942-2C9A595D3206}"/>
                </c:ext>
              </c:extLst>
            </c:dLbl>
            <c:dLbl>
              <c:idx val="6"/>
              <c:layout>
                <c:manualLayout>
                  <c:x val="6.8143100511071589E-3"/>
                  <c:y val="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ED-4920-8942-2C9A595D3206}"/>
                </c:ext>
              </c:extLst>
            </c:dLbl>
            <c:dLbl>
              <c:idx val="7"/>
              <c:layout>
                <c:manualLayout>
                  <c:x val="1.3628620102214651E-2"/>
                  <c:y val="2.1367521367521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ED-4920-8942-2C9A595D3206}"/>
                </c:ext>
              </c:extLst>
            </c:dLbl>
            <c:dLbl>
              <c:idx val="8"/>
              <c:layout>
                <c:manualLayout>
                  <c:x val="-4.9971607041453717E-2"/>
                  <c:y val="-0.11111111111111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1ED-4920-8942-2C9A595D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Labour!$B$19:$K$19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Labour!$B$20:$K$20</c:f>
              <c:numCache>
                <c:formatCode>0.0</c:formatCode>
                <c:ptCount val="10"/>
                <c:pt idx="0">
                  <c:v>59.466666666666661</c:v>
                </c:pt>
                <c:pt idx="1">
                  <c:v>55.166666666666664</c:v>
                </c:pt>
                <c:pt idx="2">
                  <c:v>56</c:v>
                </c:pt>
                <c:pt idx="3">
                  <c:v>57.866666666666667</c:v>
                </c:pt>
                <c:pt idx="4">
                  <c:v>56.9</c:v>
                </c:pt>
                <c:pt idx="5">
                  <c:v>58.699999999999996</c:v>
                </c:pt>
                <c:pt idx="6">
                  <c:v>59.1</c:v>
                </c:pt>
                <c:pt idx="7">
                  <c:v>60.4</c:v>
                </c:pt>
                <c:pt idx="8">
                  <c:v>62.5</c:v>
                </c:pt>
                <c:pt idx="9">
                  <c:v>64.566666666666663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1ED-4920-8942-2C9A595D3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794920"/>
        <c:axId val="333798200"/>
      </c:lineChart>
      <c:catAx>
        <c:axId val="33379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798200"/>
        <c:crosses val="autoZero"/>
        <c:auto val="1"/>
        <c:lblAlgn val="ctr"/>
        <c:lblOffset val="100"/>
        <c:noMultiLvlLbl val="0"/>
      </c:catAx>
      <c:valAx>
        <c:axId val="33379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379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GDP!$A$21</c:f>
              <c:strCache>
                <c:ptCount val="1"/>
                <c:pt idx="0">
                  <c:v>Niagara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32-4678-8020-D7422DD9C2DB}"/>
                </c:ext>
              </c:extLst>
            </c:dLbl>
            <c:dLbl>
              <c:idx val="3"/>
              <c:layout>
                <c:manualLayout>
                  <c:x val="-5.0925337632079971E-17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32-4678-8020-D7422DD9C2DB}"/>
                </c:ext>
              </c:extLst>
            </c:dLbl>
            <c:dLbl>
              <c:idx val="4"/>
              <c:layout>
                <c:manualLayout>
                  <c:x val="8.3333333333333332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32-4678-8020-D7422DD9C2DB}"/>
                </c:ext>
              </c:extLst>
            </c:dLbl>
            <c:dLbl>
              <c:idx val="5"/>
              <c:layout>
                <c:manualLayout>
                  <c:x val="2.7777777777777779E-3"/>
                  <c:y val="3.703703703703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32-4678-8020-D7422DD9C2DB}"/>
                </c:ext>
              </c:extLst>
            </c:dLbl>
            <c:dLbl>
              <c:idx val="6"/>
              <c:layout>
                <c:manualLayout>
                  <c:x val="5.5555555555555558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32-4678-8020-D7422DD9C2DB}"/>
                </c:ext>
              </c:extLst>
            </c:dLbl>
            <c:dLbl>
              <c:idx val="7"/>
              <c:layout>
                <c:manualLayout>
                  <c:x val="5.5555555555555558E-3"/>
                  <c:y val="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32-4678-8020-D7422DD9C2DB}"/>
                </c:ext>
              </c:extLst>
            </c:dLbl>
            <c:dLbl>
              <c:idx val="8"/>
              <c:layout>
                <c:manualLayout>
                  <c:x val="5.5555555555555558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32-4678-8020-D7422DD9C2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32-4678-8020-D7422DD9C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GDP!$B$20:$Q$20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GDP!$B$21:$Q$21</c:f>
              <c:numCache>
                <c:formatCode>0.0</c:formatCode>
                <c:ptCount val="16"/>
                <c:pt idx="0">
                  <c:v>36.789153937399412</c:v>
                </c:pt>
                <c:pt idx="1">
                  <c:v>31.7851322885064</c:v>
                </c:pt>
                <c:pt idx="2">
                  <c:v>35.850196237210426</c:v>
                </c:pt>
                <c:pt idx="3">
                  <c:v>36.276905878729004</c:v>
                </c:pt>
                <c:pt idx="4">
                  <c:v>36.627833361471609</c:v>
                </c:pt>
                <c:pt idx="5">
                  <c:v>36.339145189716589</c:v>
                </c:pt>
                <c:pt idx="6">
                  <c:v>37.216739683401677</c:v>
                </c:pt>
                <c:pt idx="7">
                  <c:v>37.963209299907525</c:v>
                </c:pt>
                <c:pt idx="8">
                  <c:v>38.14887381873212</c:v>
                </c:pt>
                <c:pt idx="9">
                  <c:v>38.152541561363485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232-4678-8020-D7422DD9C2DB}"/>
            </c:ext>
          </c:extLst>
        </c:ser>
        <c:ser>
          <c:idx val="1"/>
          <c:order val="1"/>
          <c:tx>
            <c:strRef>
              <c:f>GDP!$A$22</c:f>
              <c:strCache>
                <c:ptCount val="1"/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2.777777777777676E-3"/>
                  <c:y val="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232-4678-8020-D7422DD9C2DB}"/>
                </c:ext>
              </c:extLst>
            </c:dLbl>
            <c:dLbl>
              <c:idx val="10"/>
              <c:layout>
                <c:manualLayout>
                  <c:x val="-1.0185067526415994E-16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232-4678-8020-D7422DD9C2DB}"/>
                </c:ext>
              </c:extLst>
            </c:dLbl>
            <c:dLbl>
              <c:idx val="11"/>
              <c:layout>
                <c:manualLayout>
                  <c:x val="0"/>
                  <c:y val="4.737732656514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232-4678-8020-D7422DD9C2DB}"/>
                </c:ext>
              </c:extLst>
            </c:dLbl>
            <c:dLbl>
              <c:idx val="12"/>
              <c:layout>
                <c:manualLayout>
                  <c:x val="0"/>
                  <c:y val="-5.07614213197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232-4678-8020-D7422DD9C2DB}"/>
                </c:ext>
              </c:extLst>
            </c:dLbl>
            <c:dLbl>
              <c:idx val="13"/>
              <c:layout>
                <c:manualLayout>
                  <c:x val="-2.0736132711249352E-3"/>
                  <c:y val="4.3993231810490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232-4678-8020-D7422DD9C2DB}"/>
                </c:ext>
              </c:extLst>
            </c:dLbl>
            <c:dLbl>
              <c:idx val="14"/>
              <c:layout>
                <c:manualLayout>
                  <c:x val="0"/>
                  <c:y val="-4.7377326565143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232-4678-8020-D7422DD9C2DB}"/>
                </c:ext>
              </c:extLst>
            </c:dLbl>
            <c:dLbl>
              <c:idx val="15"/>
              <c:layout>
                <c:manualLayout>
                  <c:x val="-2.0736132711249352E-3"/>
                  <c:y val="5.07614213197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232-4678-8020-D7422DD9C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GDP!$B$20:$Q$20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GDP!$B$22:$Q$22</c:f>
              <c:numCache>
                <c:formatCode>General</c:formatCode>
                <c:ptCount val="16"/>
                <c:pt idx="9" formatCode="0.0">
                  <c:v>38.152541561363485</c:v>
                </c:pt>
                <c:pt idx="10" formatCode="0.0">
                  <c:v>38.43884885630446</c:v>
                </c:pt>
                <c:pt idx="11" formatCode="0.0">
                  <c:v>38.681288909836091</c:v>
                </c:pt>
                <c:pt idx="12" formatCode="0.0">
                  <c:v>38.83522244144681</c:v>
                </c:pt>
                <c:pt idx="13" formatCode="0.0">
                  <c:v>38.983856074157671</c:v>
                </c:pt>
                <c:pt idx="14" formatCode="0.0">
                  <c:v>39.110446315153943</c:v>
                </c:pt>
                <c:pt idx="15" formatCode="0.0">
                  <c:v>39.214946476249388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232-4678-8020-D7422DD9C2DB}"/>
            </c:ext>
          </c:extLst>
        </c:ser>
        <c:ser>
          <c:idx val="2"/>
          <c:order val="2"/>
          <c:tx>
            <c:strRef>
              <c:f>GDP!$A$23</c:f>
              <c:strCache>
                <c:ptCount val="1"/>
                <c:pt idx="0">
                  <c:v>Ontario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6.018518518518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232-4678-8020-D7422DD9C2DB}"/>
                </c:ext>
              </c:extLst>
            </c:dLbl>
            <c:dLbl>
              <c:idx val="3"/>
              <c:layout>
                <c:manualLayout>
                  <c:x val="2.7777777777777779E-3"/>
                  <c:y val="5.555555555555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232-4678-8020-D7422DD9C2DB}"/>
                </c:ext>
              </c:extLst>
            </c:dLbl>
            <c:dLbl>
              <c:idx val="4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232-4678-8020-D7422DD9C2DB}"/>
                </c:ext>
              </c:extLst>
            </c:dLbl>
            <c:dLbl>
              <c:idx val="5"/>
              <c:layout>
                <c:manualLayout>
                  <c:x val="0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232-4678-8020-D7422DD9C2DB}"/>
                </c:ext>
              </c:extLst>
            </c:dLbl>
            <c:dLbl>
              <c:idx val="6"/>
              <c:layout>
                <c:manualLayout>
                  <c:x val="-2.7777777777778286E-3"/>
                  <c:y val="-5.555555555555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232-4678-8020-D7422DD9C2DB}"/>
                </c:ext>
              </c:extLst>
            </c:dLbl>
            <c:dLbl>
              <c:idx val="7"/>
              <c:layout>
                <c:manualLayout>
                  <c:x val="0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232-4678-8020-D7422DD9C2DB}"/>
                </c:ext>
              </c:extLst>
            </c:dLbl>
            <c:dLbl>
              <c:idx val="8"/>
              <c:layout>
                <c:manualLayout>
                  <c:x val="0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232-4678-8020-D7422DD9C2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32-4678-8020-D7422DD9C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GDP!$B$20:$Q$20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GDP!$B$23:$Q$23</c:f>
              <c:numCache>
                <c:formatCode>0.0</c:formatCode>
                <c:ptCount val="16"/>
                <c:pt idx="0">
                  <c:v>50.39893732104472</c:v>
                </c:pt>
                <c:pt idx="1">
                  <c:v>44.322806056815644</c:v>
                </c:pt>
                <c:pt idx="2">
                  <c:v>49.238384758904829</c:v>
                </c:pt>
                <c:pt idx="3">
                  <c:v>49.833427697890144</c:v>
                </c:pt>
                <c:pt idx="4">
                  <c:v>50.142525887346196</c:v>
                </c:pt>
                <c:pt idx="5">
                  <c:v>49.758891848495963</c:v>
                </c:pt>
                <c:pt idx="6">
                  <c:v>50.541582053376047</c:v>
                </c:pt>
                <c:pt idx="7">
                  <c:v>50.976929147108969</c:v>
                </c:pt>
                <c:pt idx="8">
                  <c:v>51.543868791936767</c:v>
                </c:pt>
                <c:pt idx="9">
                  <c:v>51.782050566184978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232-4678-8020-D7422DD9C2DB}"/>
            </c:ext>
          </c:extLst>
        </c:ser>
        <c:ser>
          <c:idx val="3"/>
          <c:order val="3"/>
          <c:tx>
            <c:strRef>
              <c:f>GDP!$A$24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2.777777777777676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0232-4678-8020-D7422DD9C2DB}"/>
                </c:ext>
              </c:extLst>
            </c:dLbl>
            <c:dLbl>
              <c:idx val="10"/>
              <c:layout>
                <c:manualLayout>
                  <c:x val="-1.0185067526415994E-16"/>
                  <c:y val="-6.018518518518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0232-4678-8020-D7422DD9C2DB}"/>
                </c:ext>
              </c:extLst>
            </c:dLbl>
            <c:dLbl>
              <c:idx val="11"/>
              <c:layout>
                <c:manualLayout>
                  <c:x val="-1.0185067526415994E-16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0232-4678-8020-D7422DD9C2DB}"/>
                </c:ext>
              </c:extLst>
            </c:dLbl>
            <c:dLbl>
              <c:idx val="12"/>
              <c:layout>
                <c:manualLayout>
                  <c:x val="5.5555555555554534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0232-4678-8020-D7422DD9C2DB}"/>
                </c:ext>
              </c:extLst>
            </c:dLbl>
            <c:dLbl>
              <c:idx val="13"/>
              <c:layout>
                <c:manualLayout>
                  <c:x val="2.777777777777676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0232-4678-8020-D7422DD9C2DB}"/>
                </c:ext>
              </c:extLst>
            </c:dLbl>
            <c:dLbl>
              <c:idx val="14"/>
              <c:layout>
                <c:manualLayout>
                  <c:x val="-2.7777777777777779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0232-4678-8020-D7422DD9C2DB}"/>
                </c:ext>
              </c:extLst>
            </c:dLbl>
            <c:dLbl>
              <c:idx val="15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0232-4678-8020-D7422DD9C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GDP!$B$20:$Q$20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GDP!$B$24:$Q$24</c:f>
              <c:numCache>
                <c:formatCode>General</c:formatCode>
                <c:ptCount val="16"/>
                <c:pt idx="9" formatCode="0.0">
                  <c:v>51.782050566184978</c:v>
                </c:pt>
                <c:pt idx="10" formatCode="0.0">
                  <c:v>51.60922252480924</c:v>
                </c:pt>
                <c:pt idx="11" formatCode="0.0">
                  <c:v>51.493288385376061</c:v>
                </c:pt>
                <c:pt idx="12" formatCode="0.0">
                  <c:v>51.507110686824994</c:v>
                </c:pt>
                <c:pt idx="13" formatCode="0.0">
                  <c:v>51.67695689415649</c:v>
                </c:pt>
                <c:pt idx="14" formatCode="0.0">
                  <c:v>51.858516346835074</c:v>
                </c:pt>
                <c:pt idx="15" formatCode="0.0">
                  <c:v>51.945194047673077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0232-4678-8020-D7422DD9C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147192"/>
        <c:axId val="347143912"/>
      </c:lineChart>
      <c:catAx>
        <c:axId val="34714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7143912"/>
        <c:crosses val="autoZero"/>
        <c:auto val="1"/>
        <c:lblAlgn val="ctr"/>
        <c:lblOffset val="100"/>
        <c:noMultiLvlLbl val="0"/>
      </c:catAx>
      <c:valAx>
        <c:axId val="34714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714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Trade!$A$2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Trade!$B$1:$D$1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Trade!$B$2:$D$2</c:f>
              <c:numCache>
                <c:formatCode>#,##0.00</c:formatCode>
                <c:ptCount val="3"/>
                <c:pt idx="0">
                  <c:v>4.6634969999999996</c:v>
                </c:pt>
                <c:pt idx="1">
                  <c:v>6.0934200000000001</c:v>
                </c:pt>
                <c:pt idx="2">
                  <c:v>6.5414079999999997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6-42F5-9E26-DE254D01D4C3}"/>
            </c:ext>
          </c:extLst>
        </c:ser>
        <c:ser>
          <c:idx val="1"/>
          <c:order val="1"/>
          <c:tx>
            <c:strRef>
              <c:f>Trade!$A$3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Trade!$B$1:$D$1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Trade!$B$3:$D$3</c:f>
              <c:numCache>
                <c:formatCode>#,##0.00</c:formatCode>
                <c:ptCount val="3"/>
                <c:pt idx="0">
                  <c:v>3.1668989999999999</c:v>
                </c:pt>
                <c:pt idx="1">
                  <c:v>2.3358289999999999</c:v>
                </c:pt>
                <c:pt idx="2">
                  <c:v>2.7605840000000001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6-42F5-9E26-DE254D01D4C3}"/>
            </c:ext>
          </c:extLst>
        </c:ser>
        <c:ser>
          <c:idx val="2"/>
          <c:order val="2"/>
          <c:tx>
            <c:strRef>
              <c:f>Trade!$A$4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Trade!$B$1:$D$1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Trade!$B$4:$D$4</c:f>
              <c:numCache>
                <c:formatCode>#,##0.00</c:formatCode>
                <c:ptCount val="3"/>
                <c:pt idx="0">
                  <c:v>1.4965980000000001</c:v>
                </c:pt>
                <c:pt idx="1">
                  <c:v>3.7575910000000001</c:v>
                </c:pt>
                <c:pt idx="2">
                  <c:v>3.780824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6-42F5-9E26-DE254D01D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174536"/>
        <c:axId val="421171584"/>
      </c:barChart>
      <c:catAx>
        <c:axId val="42117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171584"/>
        <c:crosses val="autoZero"/>
        <c:auto val="1"/>
        <c:lblAlgn val="ctr"/>
        <c:lblOffset val="100"/>
        <c:noMultiLvlLbl val="0"/>
      </c:catAx>
      <c:valAx>
        <c:axId val="42117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117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'Business Counts'!$A$2</c:f>
              <c:strCache>
                <c:ptCount val="1"/>
                <c:pt idx="0">
                  <c:v>With employees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00000000000005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F7-4F74-B3DB-40CC682DAC04}"/>
                </c:ext>
              </c:extLst>
            </c:dLbl>
            <c:dLbl>
              <c:idx val="1"/>
              <c:layout>
                <c:manualLayout>
                  <c:x val="-1.9444444444444445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F7-4F74-B3DB-40CC682DAC04}"/>
                </c:ext>
              </c:extLst>
            </c:dLbl>
            <c:dLbl>
              <c:idx val="2"/>
              <c:layout>
                <c:manualLayout>
                  <c:x val="-2.500000000000000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F7-4F74-B3DB-40CC682DA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'Business Counts'!$B$1:$D$1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'Business Counts'!$B$2:$D$2</c:f>
              <c:numCache>
                <c:formatCode>#,##0</c:formatCode>
                <c:ptCount val="3"/>
                <c:pt idx="0">
                  <c:v>13806</c:v>
                </c:pt>
                <c:pt idx="1">
                  <c:v>13418</c:v>
                </c:pt>
                <c:pt idx="2">
                  <c:v>13850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F7-4F74-B3DB-40CC682DAC04}"/>
            </c:ext>
          </c:extLst>
        </c:ser>
        <c:ser>
          <c:idx val="1"/>
          <c:order val="1"/>
          <c:tx>
            <c:strRef>
              <c:f>'Business Counts'!$A$3</c:f>
              <c:strCache>
                <c:ptCount val="1"/>
                <c:pt idx="0">
                  <c:v>No employees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00000000000010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F7-4F74-B3DB-40CC682DAC04}"/>
                </c:ext>
              </c:extLst>
            </c:dLbl>
            <c:dLbl>
              <c:idx val="1"/>
              <c:layout>
                <c:manualLayout>
                  <c:x val="-3.0555555555555555E-2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F7-4F74-B3DB-40CC682DAC04}"/>
                </c:ext>
              </c:extLst>
            </c:dLbl>
            <c:dLbl>
              <c:idx val="2"/>
              <c:layout>
                <c:manualLayout>
                  <c:x val="-1.6666666666666767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F7-4F74-B3DB-40CC682DA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'Business Counts'!$B$1:$D$1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'Business Counts'!$B$3:$D$3</c:f>
              <c:numCache>
                <c:formatCode>#,##0</c:formatCode>
                <c:ptCount val="3"/>
                <c:pt idx="0">
                  <c:v>27665</c:v>
                </c:pt>
                <c:pt idx="1">
                  <c:v>28910</c:v>
                </c:pt>
                <c:pt idx="2">
                  <c:v>29513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F7-4F74-B3DB-40CC682DAC04}"/>
            </c:ext>
          </c:extLst>
        </c:ser>
        <c:ser>
          <c:idx val="2"/>
          <c:order val="2"/>
          <c:tx>
            <c:strRef>
              <c:f>'Business Counts'!#REF!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'Business Counts'!$B$1:$D$1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'Business Counts'!#REF!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F7-4F74-B3DB-40CC682DA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345208"/>
        <c:axId val="526346192"/>
      </c:barChart>
      <c:catAx>
        <c:axId val="52634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346192"/>
        <c:crosses val="autoZero"/>
        <c:auto val="1"/>
        <c:lblAlgn val="ctr"/>
        <c:lblOffset val="100"/>
        <c:noMultiLvlLbl val="0"/>
      </c:catAx>
      <c:valAx>
        <c:axId val="5263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34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Retail!$A$2</c:f>
              <c:strCache>
                <c:ptCount val="1"/>
                <c:pt idx="0">
                  <c:v>Retail Sales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5462668816039986E-17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BF-41F9-B5BE-9E30D67E39E3}"/>
                </c:ext>
              </c:extLst>
            </c:dLbl>
            <c:dLbl>
              <c:idx val="3"/>
              <c:layout>
                <c:manualLayout>
                  <c:x val="0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BF-41F9-B5BE-9E30D67E39E3}"/>
                </c:ext>
              </c:extLst>
            </c:dLbl>
            <c:dLbl>
              <c:idx val="4"/>
              <c:layout>
                <c:manualLayout>
                  <c:x val="-5.5555555555555558E-3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BF-41F9-B5BE-9E30D67E39E3}"/>
                </c:ext>
              </c:extLst>
            </c:dLbl>
            <c:dLbl>
              <c:idx val="5"/>
              <c:layout>
                <c:manualLayout>
                  <c:x val="5.5555555555555046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BF-41F9-B5BE-9E30D67E39E3}"/>
                </c:ext>
              </c:extLst>
            </c:dLbl>
            <c:dLbl>
              <c:idx val="6"/>
              <c:layout>
                <c:manualLayout>
                  <c:x val="-5.5555555555556061E-3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DBF-41F9-B5BE-9E30D67E39E3}"/>
                </c:ext>
              </c:extLst>
            </c:dLbl>
            <c:dLbl>
              <c:idx val="7"/>
              <c:layout>
                <c:manualLayout>
                  <c:x val="5.5555555555555558E-3"/>
                  <c:y val="7.870370370370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DBF-41F9-B5BE-9E30D67E39E3}"/>
                </c:ext>
              </c:extLst>
            </c:dLbl>
            <c:dLbl>
              <c:idx val="8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BF-41F9-B5BE-9E30D67E39E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F-41F9-B5BE-9E30D67E3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Retail!$B$1:$Q$1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Retail!$B$2:$Q$2</c:f>
              <c:numCache>
                <c:formatCode>0.0</c:formatCode>
                <c:ptCount val="16"/>
                <c:pt idx="0">
                  <c:v>5.6935500100000001</c:v>
                </c:pt>
                <c:pt idx="1">
                  <c:v>4.7985125799999997</c:v>
                </c:pt>
                <c:pt idx="2">
                  <c:v>5.9130621699999999</c:v>
                </c:pt>
                <c:pt idx="3">
                  <c:v>5.9185837799999996</c:v>
                </c:pt>
                <c:pt idx="4">
                  <c:v>5.8131967000000007</c:v>
                </c:pt>
                <c:pt idx="5">
                  <c:v>5.6454086399999994</c:v>
                </c:pt>
                <c:pt idx="6">
                  <c:v>6.3206978099999995</c:v>
                </c:pt>
                <c:pt idx="7">
                  <c:v>6.3265264399999994</c:v>
                </c:pt>
                <c:pt idx="8">
                  <c:v>6.863264</c:v>
                </c:pt>
                <c:pt idx="9">
                  <c:v>6.3004769999999999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BF-41F9-B5BE-9E30D67E39E3}"/>
            </c:ext>
          </c:extLst>
        </c:ser>
        <c:ser>
          <c:idx val="1"/>
          <c:order val="1"/>
          <c:tx>
            <c:strRef>
              <c:f>Retail!$A$3</c:f>
              <c:strCache>
                <c:ptCount val="1"/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2.7777777777777779E-3"/>
                  <c:y val="7.8703703703703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BF-41F9-B5BE-9E30D67E39E3}"/>
                </c:ext>
              </c:extLst>
            </c:dLbl>
            <c:dLbl>
              <c:idx val="10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DBF-41F9-B5BE-9E30D67E39E3}"/>
                </c:ext>
              </c:extLst>
            </c:dLbl>
            <c:dLbl>
              <c:idx val="11"/>
              <c:layout>
                <c:manualLayout>
                  <c:x val="2.7777777777777779E-3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DBF-41F9-B5BE-9E30D67E39E3}"/>
                </c:ext>
              </c:extLst>
            </c:dLbl>
            <c:dLbl>
              <c:idx val="12"/>
              <c:layout>
                <c:manualLayout>
                  <c:x val="-1.0185067526415994E-16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DBF-41F9-B5BE-9E30D67E39E3}"/>
                </c:ext>
              </c:extLst>
            </c:dLbl>
            <c:dLbl>
              <c:idx val="13"/>
              <c:layout>
                <c:manualLayout>
                  <c:x val="0"/>
                  <c:y val="6.4814814814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DBF-41F9-B5BE-9E30D67E39E3}"/>
                </c:ext>
              </c:extLst>
            </c:dLbl>
            <c:dLbl>
              <c:idx val="14"/>
              <c:layout>
                <c:manualLayout>
                  <c:x val="0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DBF-41F9-B5BE-9E30D67E39E3}"/>
                </c:ext>
              </c:extLst>
            </c:dLbl>
            <c:dLbl>
              <c:idx val="15"/>
              <c:layout>
                <c:manualLayout>
                  <c:x val="-2.0370135052831988E-16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DBF-41F9-B5BE-9E30D67E3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Retail!$B$1:$Q$1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Retail!$B$3:$Q$3</c:f>
              <c:numCache>
                <c:formatCode>General</c:formatCode>
                <c:ptCount val="16"/>
                <c:pt idx="9" formatCode="0.0">
                  <c:v>6.3004769999999999</c:v>
                </c:pt>
                <c:pt idx="10" formatCode="0.0">
                  <c:v>6.3256790000000001</c:v>
                </c:pt>
                <c:pt idx="11" formatCode="0.0">
                  <c:v>6.3446559999999996</c:v>
                </c:pt>
                <c:pt idx="12" formatCode="0.0">
                  <c:v>6.5076530000000004</c:v>
                </c:pt>
                <c:pt idx="13" formatCode="0.0">
                  <c:v>6.5265690000000003</c:v>
                </c:pt>
                <c:pt idx="14" formatCode="0.0">
                  <c:v>6.5547149999999998</c:v>
                </c:pt>
                <c:pt idx="15" formatCode="0.0">
                  <c:v>6.5920930000000002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DBF-41F9-B5BE-9E30D67E3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957656"/>
        <c:axId val="585957328"/>
      </c:lineChart>
      <c:catAx>
        <c:axId val="58595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5957328"/>
        <c:crosses val="autoZero"/>
        <c:auto val="1"/>
        <c:lblAlgn val="ctr"/>
        <c:lblOffset val="100"/>
        <c:noMultiLvlLbl val="0"/>
      </c:catAx>
      <c:valAx>
        <c:axId val="58595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595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CPI!$A$7</c:f>
              <c:strCache>
                <c:ptCount val="1"/>
                <c:pt idx="0">
                  <c:v>CPI %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6666666666666691E-2"/>
                  <c:y val="-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7B-4A7E-8FDD-9D07B5E98443}"/>
                </c:ext>
              </c:extLst>
            </c:dLbl>
            <c:dLbl>
              <c:idx val="2"/>
              <c:layout>
                <c:manualLayout>
                  <c:x val="-5.277777777777780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7B-4A7E-8FDD-9D07B5E984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B-4A7E-8FDD-9D07B5E98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CPI!$B$6:$Q$6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CPI!$B$7:$Q$7</c:f>
              <c:numCache>
                <c:formatCode>0.00</c:formatCode>
                <c:ptCount val="16"/>
                <c:pt idx="0">
                  <c:v>0.29027576197387545</c:v>
                </c:pt>
                <c:pt idx="1">
                  <c:v>-0.28943560057887147</c:v>
                </c:pt>
                <c:pt idx="2">
                  <c:v>0.55636211901306953</c:v>
                </c:pt>
                <c:pt idx="3">
                  <c:v>0.24055785364311486</c:v>
                </c:pt>
                <c:pt idx="4">
                  <c:v>0.95992296616270922</c:v>
                </c:pt>
                <c:pt idx="5">
                  <c:v>1.616353937761716</c:v>
                </c:pt>
                <c:pt idx="6">
                  <c:v>1.0994154385964829</c:v>
                </c:pt>
                <c:pt idx="7">
                  <c:v>1.2725587661440207</c:v>
                </c:pt>
                <c:pt idx="8">
                  <c:v>2.2629252912954003</c:v>
                </c:pt>
                <c:pt idx="9">
                  <c:v>1.1029103654164381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7B-4A7E-8FDD-9D07B5E98443}"/>
            </c:ext>
          </c:extLst>
        </c:ser>
        <c:ser>
          <c:idx val="1"/>
          <c:order val="1"/>
          <c:tx>
            <c:strRef>
              <c:f>CPI!$A$8</c:f>
              <c:strCache>
                <c:ptCount val="1"/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2222222222222324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7B-4A7E-8FDD-9D07B5E98443}"/>
                </c:ext>
              </c:extLst>
            </c:dLbl>
            <c:dLbl>
              <c:idx val="14"/>
              <c:layout>
                <c:manualLayout>
                  <c:x val="-8.3333333333334356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7B-4A7E-8FDD-9D07B5E98443}"/>
                </c:ext>
              </c:extLst>
            </c:dLbl>
            <c:dLbl>
              <c:idx val="15"/>
              <c:layout>
                <c:manualLayout>
                  <c:x val="0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7B-4A7E-8FDD-9D07B5E98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CPI!$B$6:$Q$6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CPI!$B$8:$Q$8</c:f>
              <c:numCache>
                <c:formatCode>General</c:formatCode>
                <c:ptCount val="16"/>
                <c:pt idx="9" formatCode="0.00">
                  <c:v>1.1029103654164381</c:v>
                </c:pt>
                <c:pt idx="10" formatCode="0.00">
                  <c:v>0.91315933753559486</c:v>
                </c:pt>
                <c:pt idx="11" formatCode="0.00">
                  <c:v>0.8165708097604103</c:v>
                </c:pt>
                <c:pt idx="12" formatCode="0.00">
                  <c:v>0.20373216729401142</c:v>
                </c:pt>
                <c:pt idx="13" formatCode="0.00">
                  <c:v>0.5960768922277182</c:v>
                </c:pt>
                <c:pt idx="14" formatCode="0.00">
                  <c:v>0.58056467386560784</c:v>
                </c:pt>
                <c:pt idx="15" formatCode="0.00">
                  <c:v>0.55250328492042555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7B-4A7E-8FDD-9D07B5E98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594880"/>
        <c:axId val="545596192"/>
      </c:lineChart>
      <c:catAx>
        <c:axId val="5455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596192"/>
        <c:crosses val="autoZero"/>
        <c:auto val="1"/>
        <c:lblAlgn val="ctr"/>
        <c:lblOffset val="100"/>
        <c:noMultiLvlLbl val="0"/>
      </c:catAx>
      <c:valAx>
        <c:axId val="54559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5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Income!$A$3</c:f>
              <c:strCache>
                <c:ptCount val="1"/>
                <c:pt idx="0">
                  <c:v>Niagara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462415334998204E-2"/>
                  <c:y val="7.776124138328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F8-4A9B-92B3-10408088942E}"/>
                </c:ext>
              </c:extLst>
            </c:dLbl>
            <c:dLbl>
              <c:idx val="1"/>
              <c:layout>
                <c:manualLayout>
                  <c:x val="-2.3108030040439074E-2"/>
                  <c:y val="9.1236191629892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F8-4A9B-92B3-10408088942E}"/>
                </c:ext>
              </c:extLst>
            </c:dLbl>
            <c:dLbl>
              <c:idx val="2"/>
              <c:layout>
                <c:manualLayout>
                  <c:x val="-2.7729636048526862E-2"/>
                  <c:y val="8.0011537019411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F8-4A9B-92B3-10408088942E}"/>
                </c:ext>
              </c:extLst>
            </c:dLbl>
            <c:dLbl>
              <c:idx val="3"/>
              <c:layout>
                <c:manualLayout>
                  <c:x val="-1.6131224498150944E-2"/>
                  <c:y val="6.3109226731273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F8-4A9B-92B3-10408088942E}"/>
                </c:ext>
              </c:extLst>
            </c:dLbl>
            <c:dLbl>
              <c:idx val="4"/>
              <c:layout>
                <c:manualLayout>
                  <c:x val="-1.150961849006305E-2"/>
                  <c:y val="6.310922673127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F8-4A9B-92B3-10408088942E}"/>
                </c:ext>
              </c:extLst>
            </c:dLbl>
            <c:dLbl>
              <c:idx val="5"/>
              <c:layout>
                <c:manualLayout>
                  <c:x val="-2.0752830506238714E-2"/>
                  <c:y val="6.996423523982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F8-4A9B-92B3-10408088942E}"/>
                </c:ext>
              </c:extLst>
            </c:dLbl>
            <c:dLbl>
              <c:idx val="6"/>
              <c:layout>
                <c:manualLayout>
                  <c:x val="-1.3864818024263431E-2"/>
                  <c:y val="8.3674540682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DF8-4A9B-92B3-10408088942E}"/>
                </c:ext>
              </c:extLst>
            </c:dLbl>
            <c:dLbl>
              <c:idx val="7"/>
              <c:layout>
                <c:manualLayout>
                  <c:x val="-1.3864818024263516E-2"/>
                  <c:y val="6.310922673127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F8-4A9B-92B3-10408088942E}"/>
                </c:ext>
              </c:extLst>
            </c:dLbl>
            <c:dLbl>
              <c:idx val="8"/>
              <c:layout>
                <c:manualLayout>
                  <c:x val="-9.3321659553034196E-3"/>
                  <c:y val="0.11996572407883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F8-4A9B-92B3-10408088942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F8-4A9B-92B3-104080889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Income!$B$2:$Q$2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Income!$B$3:$Q$3</c:f>
              <c:numCache>
                <c:formatCode>0.0</c:formatCode>
                <c:ptCount val="16"/>
                <c:pt idx="0">
                  <c:v>44.262211878084095</c:v>
                </c:pt>
                <c:pt idx="1">
                  <c:v>48.080308847072317</c:v>
                </c:pt>
                <c:pt idx="2">
                  <c:v>46.604230087404126</c:v>
                </c:pt>
                <c:pt idx="3">
                  <c:v>45.861149860482364</c:v>
                </c:pt>
                <c:pt idx="4">
                  <c:v>46.237963697100525</c:v>
                </c:pt>
                <c:pt idx="5">
                  <c:v>47.242703753993844</c:v>
                </c:pt>
                <c:pt idx="6">
                  <c:v>49.103972966495206</c:v>
                </c:pt>
                <c:pt idx="7">
                  <c:v>47.752541998416227</c:v>
                </c:pt>
                <c:pt idx="8">
                  <c:v>50.340294790765498</c:v>
                </c:pt>
                <c:pt idx="9">
                  <c:v>47.169115754553673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F8-4A9B-92B3-10408088942E}"/>
            </c:ext>
          </c:extLst>
        </c:ser>
        <c:ser>
          <c:idx val="1"/>
          <c:order val="1"/>
          <c:tx>
            <c:strRef>
              <c:f>Income!$A$4</c:f>
              <c:strCache>
                <c:ptCount val="1"/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9.3321659553033346E-3"/>
                  <c:y val="4.455869751499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DF8-4A9B-92B3-10408088942E}"/>
                </c:ext>
              </c:extLst>
            </c:dLbl>
            <c:dLbl>
              <c:idx val="10"/>
              <c:layout>
                <c:manualLayout>
                  <c:x val="0"/>
                  <c:y val="9.217761241383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DF8-4A9B-92B3-10408088942E}"/>
                </c:ext>
              </c:extLst>
            </c:dLbl>
            <c:dLbl>
              <c:idx val="11"/>
              <c:layout>
                <c:manualLayout>
                  <c:x val="-1.3864818024263431E-2"/>
                  <c:y val="4.455856479478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DF8-4A9B-92B3-10408088942E}"/>
                </c:ext>
              </c:extLst>
            </c:dLbl>
            <c:dLbl>
              <c:idx val="12"/>
              <c:layout>
                <c:manualLayout>
                  <c:x val="0"/>
                  <c:y val="8.1424245046292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DF8-4A9B-92B3-10408088942E}"/>
                </c:ext>
              </c:extLst>
            </c:dLbl>
            <c:dLbl>
              <c:idx val="13"/>
              <c:layout>
                <c:manualLayout>
                  <c:x val="0"/>
                  <c:y val="4.113110539845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DF8-4A9B-92B3-10408088942E}"/>
                </c:ext>
              </c:extLst>
            </c:dLbl>
            <c:dLbl>
              <c:idx val="14"/>
              <c:layout>
                <c:manualLayout>
                  <c:x val="2.0797227036394979E-2"/>
                  <c:y val="8.875025237229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DF8-4A9B-92B3-10408088942E}"/>
                </c:ext>
              </c:extLst>
            </c:dLbl>
            <c:dLbl>
              <c:idx val="15"/>
              <c:layout>
                <c:manualLayout>
                  <c:x val="0"/>
                  <c:y val="3.084832904884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DF8-4A9B-92B3-104080889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Income!$B$2:$Q$2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Income!$B$4:$Q$4</c:f>
              <c:numCache>
                <c:formatCode>General</c:formatCode>
                <c:ptCount val="16"/>
                <c:pt idx="9" formatCode="0.0">
                  <c:v>47.169115754553673</c:v>
                </c:pt>
                <c:pt idx="10" formatCode="0.0">
                  <c:v>47.411586815869057</c:v>
                </c:pt>
                <c:pt idx="11" formatCode="0.0">
                  <c:v>47.61924699776435</c:v>
                </c:pt>
                <c:pt idx="12" formatCode="0.0">
                  <c:v>48.38836406835248</c:v>
                </c:pt>
                <c:pt idx="13" formatCode="0.0">
                  <c:v>49.628475583371625</c:v>
                </c:pt>
                <c:pt idx="14" formatCode="0.0">
                  <c:v>50.409867633970009</c:v>
                </c:pt>
                <c:pt idx="15" formatCode="0.0">
                  <c:v>50.862672738972613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DF8-4A9B-92B3-10408088942E}"/>
            </c:ext>
          </c:extLst>
        </c:ser>
        <c:ser>
          <c:idx val="2"/>
          <c:order val="2"/>
          <c:tx>
            <c:strRef>
              <c:f>Income!$A$5</c:f>
              <c:strCache>
                <c:ptCount val="1"/>
                <c:pt idx="0">
                  <c:v>Ontario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240077875880775E-2"/>
                  <c:y val="-8.7962850797496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DF8-4A9B-92B3-10408088942E}"/>
                </c:ext>
              </c:extLst>
            </c:dLbl>
            <c:dLbl>
              <c:idx val="1"/>
              <c:layout>
                <c:manualLayout>
                  <c:x val="-3.9750542447358747E-2"/>
                  <c:y val="-5.555565169738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DF8-4A9B-92B3-10408088942E}"/>
                </c:ext>
              </c:extLst>
            </c:dLbl>
            <c:dLbl>
              <c:idx val="2"/>
              <c:layout>
                <c:manualLayout>
                  <c:x val="-3.2351242056614674E-2"/>
                  <c:y val="-7.117418015055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DF8-4A9B-92B3-10408088942E}"/>
                </c:ext>
              </c:extLst>
            </c:dLbl>
            <c:dLbl>
              <c:idx val="3"/>
              <c:layout>
                <c:manualLayout>
                  <c:x val="-3.1506798218680243E-2"/>
                  <c:y val="-8.87831328776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DF8-4A9B-92B3-10408088942E}"/>
                </c:ext>
              </c:extLst>
            </c:dLbl>
            <c:dLbl>
              <c:idx val="4"/>
              <c:layout>
                <c:manualLayout>
                  <c:x val="-3.4662045060658619E-2"/>
                  <c:y val="-6.654466268639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BDF8-4A9B-92B3-10408088942E}"/>
                </c:ext>
              </c:extLst>
            </c:dLbl>
            <c:dLbl>
              <c:idx val="5"/>
              <c:layout>
                <c:manualLayout>
                  <c:x val="0"/>
                  <c:y val="-0.10220789708978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BDF8-4A9B-92B3-10408088942E}"/>
                </c:ext>
              </c:extLst>
            </c:dLbl>
            <c:dLbl>
              <c:idx val="6"/>
              <c:layout>
                <c:manualLayout>
                  <c:x val="-1.0185067526415994E-16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BDF8-4A9B-92B3-10408088942E}"/>
                </c:ext>
              </c:extLst>
            </c:dLbl>
            <c:dLbl>
              <c:idx val="7"/>
              <c:layout>
                <c:manualLayout>
                  <c:x val="-4.6438042731660276E-3"/>
                  <c:y val="-9.879755415188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BDF8-4A9B-92B3-10408088942E}"/>
                </c:ext>
              </c:extLst>
            </c:dLbl>
            <c:dLbl>
              <c:idx val="8"/>
              <c:layout>
                <c:manualLayout>
                  <c:x val="-1.3864818024263431E-2"/>
                  <c:y val="-5.554757578379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BDF8-4A9B-92B3-10408088942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DF8-4A9B-92B3-104080889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Income!$B$2:$Q$2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Income!$B$5:$Q$5</c:f>
              <c:numCache>
                <c:formatCode>0.0</c:formatCode>
                <c:ptCount val="16"/>
                <c:pt idx="0">
                  <c:v>50.855805942598423</c:v>
                </c:pt>
                <c:pt idx="1">
                  <c:v>53.611700034570489</c:v>
                </c:pt>
                <c:pt idx="2">
                  <c:v>53.125077920957636</c:v>
                </c:pt>
                <c:pt idx="3">
                  <c:v>53.013736793032415</c:v>
                </c:pt>
                <c:pt idx="4">
                  <c:v>54.600072319861113</c:v>
                </c:pt>
                <c:pt idx="5">
                  <c:v>55.049975726355768</c:v>
                </c:pt>
                <c:pt idx="6">
                  <c:v>55.499978551593131</c:v>
                </c:pt>
                <c:pt idx="7">
                  <c:v>55.000412329109693</c:v>
                </c:pt>
                <c:pt idx="8">
                  <c:v>56.587406554049416</c:v>
                </c:pt>
                <c:pt idx="9">
                  <c:v>57.492711731007361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BDF8-4A9B-92B3-10408088942E}"/>
            </c:ext>
          </c:extLst>
        </c:ser>
        <c:ser>
          <c:idx val="3"/>
          <c:order val="3"/>
          <c:tx>
            <c:strRef>
              <c:f>Income!$A$6</c:f>
              <c:strCache>
                <c:ptCount val="1"/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6175621028307337E-2"/>
                  <c:y val="-9.973926336131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BDF8-4A9B-92B3-10408088942E}"/>
                </c:ext>
              </c:extLst>
            </c:dLbl>
            <c:dLbl>
              <c:idx val="10"/>
              <c:layout>
                <c:manualLayout>
                  <c:x val="-1.3864818024263431E-2"/>
                  <c:y val="-7.315652851085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BDF8-4A9B-92B3-10408088942E}"/>
                </c:ext>
              </c:extLst>
            </c:dLbl>
            <c:dLbl>
              <c:idx val="11"/>
              <c:layout>
                <c:manualLayout>
                  <c:x val="-8.5543866380236399E-17"/>
                  <c:y val="-4.798628963153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BDF8-4A9B-92B3-10408088942E}"/>
                </c:ext>
              </c:extLst>
            </c:dLbl>
            <c:dLbl>
              <c:idx val="12"/>
              <c:layout>
                <c:manualLayout>
                  <c:x val="-4.6660829776518382E-3"/>
                  <c:y val="-3.770351328191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BDF8-4A9B-92B3-10408088942E}"/>
                </c:ext>
              </c:extLst>
            </c:dLbl>
            <c:dLbl>
              <c:idx val="13"/>
              <c:layout>
                <c:manualLayout>
                  <c:x val="-6.9991244664775005E-3"/>
                  <c:y val="-4.455869751499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BDF8-4A9B-92B3-10408088942E}"/>
                </c:ext>
              </c:extLst>
            </c:dLbl>
            <c:dLbl>
              <c:idx val="14"/>
              <c:layout>
                <c:manualLayout>
                  <c:x val="-1.8530820562507846E-2"/>
                  <c:y val="-6.996423523982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BDF8-4A9B-92B3-10408088942E}"/>
                </c:ext>
              </c:extLst>
            </c:dLbl>
            <c:dLbl>
              <c:idx val="15"/>
              <c:layout>
                <c:manualLayout>
                  <c:x val="0"/>
                  <c:y val="-4.113110539845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DF8-4A9B-92B3-104080889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Income!$B$2:$Q$2</c:f>
              <c:numCache>
                <c:formatCode>General</c:formatCode>
                <c:ptCount val="16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  <c:pt idx="10">
                  <c:v>2022.3</c:v>
                </c:pt>
                <c:pt idx="11">
                  <c:v>2022.4</c:v>
                </c:pt>
                <c:pt idx="12">
                  <c:v>2023.1</c:v>
                </c:pt>
                <c:pt idx="13">
                  <c:v>2023.2</c:v>
                </c:pt>
                <c:pt idx="14">
                  <c:v>2023.3</c:v>
                </c:pt>
                <c:pt idx="15">
                  <c:v>2023.4</c:v>
                </c:pt>
              </c:numCache>
            </c:numRef>
          </c:cat>
          <c:val>
            <c:numRef>
              <c:f>Income!$B$6:$Q$6</c:f>
              <c:numCache>
                <c:formatCode>General</c:formatCode>
                <c:ptCount val="16"/>
                <c:pt idx="9" formatCode="0.0">
                  <c:v>57.492711731007361</c:v>
                </c:pt>
                <c:pt idx="10" formatCode="0.0">
                  <c:v>57.385085270138504</c:v>
                </c:pt>
                <c:pt idx="11" formatCode="0.0">
                  <c:v>57.434327290251851</c:v>
                </c:pt>
                <c:pt idx="12" formatCode="0.0">
                  <c:v>57.755009837254782</c:v>
                </c:pt>
                <c:pt idx="13" formatCode="0.0">
                  <c:v>58.402001686814735</c:v>
                </c:pt>
                <c:pt idx="14" formatCode="0.0">
                  <c:v>59.021000704234012</c:v>
                </c:pt>
                <c:pt idx="15" formatCode="0.0">
                  <c:v>59.547467319164859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BDF8-4A9B-92B3-104080889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748200"/>
        <c:axId val="591739672"/>
      </c:lineChart>
      <c:catAx>
        <c:axId val="59174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739672"/>
        <c:crosses val="autoZero"/>
        <c:auto val="1"/>
        <c:lblAlgn val="ctr"/>
        <c:lblOffset val="100"/>
        <c:noMultiLvlLbl val="0"/>
      </c:catAx>
      <c:valAx>
        <c:axId val="59173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174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Investment!$A$11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000000000000021E-2"/>
                  <c:y val="-5.720572057205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D3-4729-B908-D3FCF12920C6}"/>
                </c:ext>
              </c:extLst>
            </c:dLbl>
            <c:dLbl>
              <c:idx val="1"/>
              <c:layout>
                <c:manualLayout>
                  <c:x val="-1.3333333333333334E-2"/>
                  <c:y val="7.9207920792079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D3-4729-B908-D3FCF12920C6}"/>
                </c:ext>
              </c:extLst>
            </c:dLbl>
            <c:dLbl>
              <c:idx val="2"/>
              <c:layout>
                <c:manualLayout>
                  <c:x val="-1.7777777777777819E-2"/>
                  <c:y val="-6.60066006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6D3-4729-B908-D3FCF12920C6}"/>
                </c:ext>
              </c:extLst>
            </c:dLbl>
            <c:dLbl>
              <c:idx val="3"/>
              <c:layout>
                <c:manualLayout>
                  <c:x val="-1.1111111111111112E-2"/>
                  <c:y val="6.600660066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D3-4729-B908-D3FCF12920C6}"/>
                </c:ext>
              </c:extLst>
            </c:dLbl>
            <c:dLbl>
              <c:idx val="4"/>
              <c:layout>
                <c:manualLayout>
                  <c:x val="-1.1111111111111112E-2"/>
                  <c:y val="-5.720572057205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D3-4729-B908-D3FCF12920C6}"/>
                </c:ext>
              </c:extLst>
            </c:dLbl>
            <c:dLbl>
              <c:idx val="5"/>
              <c:layout>
                <c:manualLayout>
                  <c:x val="-2.6666666666666748E-2"/>
                  <c:y val="0.10121012101210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D3-4729-B908-D3FCF12920C6}"/>
                </c:ext>
              </c:extLst>
            </c:dLbl>
            <c:dLbl>
              <c:idx val="6"/>
              <c:layout>
                <c:manualLayout>
                  <c:x val="-4.4444444444443629E-3"/>
                  <c:y val="-9.240924092409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D3-4729-B908-D3FCF12920C6}"/>
                </c:ext>
              </c:extLst>
            </c:dLbl>
            <c:dLbl>
              <c:idx val="7"/>
              <c:layout>
                <c:manualLayout>
                  <c:x val="0"/>
                  <c:y val="-5.280528052805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D3-4729-B908-D3FCF12920C6}"/>
                </c:ext>
              </c:extLst>
            </c:dLbl>
            <c:dLbl>
              <c:idx val="8"/>
              <c:layout>
                <c:manualLayout>
                  <c:x val="-1.6296108042265591E-16"/>
                  <c:y val="4.4004400440044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6D3-4729-B908-D3FCF12920C6}"/>
                </c:ext>
              </c:extLst>
            </c:dLbl>
            <c:dLbl>
              <c:idx val="9"/>
              <c:layout>
                <c:manualLayout>
                  <c:x val="0"/>
                  <c:y val="-7.040704070407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6D3-4729-B908-D3FCF129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Investment!$B$10:$K$10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Investment!$B$11:$K$11</c:f>
              <c:numCache>
                <c:formatCode>0.0</c:formatCode>
                <c:ptCount val="10"/>
                <c:pt idx="0">
                  <c:v>426.37204600000001</c:v>
                </c:pt>
                <c:pt idx="1">
                  <c:v>369.60096499999997</c:v>
                </c:pt>
                <c:pt idx="2">
                  <c:v>455.288498</c:v>
                </c:pt>
                <c:pt idx="3">
                  <c:v>416.547597</c:v>
                </c:pt>
                <c:pt idx="4">
                  <c:v>447.40842900000001</c:v>
                </c:pt>
                <c:pt idx="5">
                  <c:v>422.35338400000001</c:v>
                </c:pt>
                <c:pt idx="6">
                  <c:v>371.09272900000002</c:v>
                </c:pt>
                <c:pt idx="7">
                  <c:v>379.40945900000003</c:v>
                </c:pt>
                <c:pt idx="8">
                  <c:v>368.06704500000001</c:v>
                </c:pt>
                <c:pt idx="9">
                  <c:v>407.30376200000001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6D3-4729-B908-D3FCF129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973176"/>
        <c:axId val="430976456"/>
      </c:lineChart>
      <c:catAx>
        <c:axId val="43097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0976456"/>
        <c:crosses val="autoZero"/>
        <c:auto val="1"/>
        <c:lblAlgn val="ctr"/>
        <c:lblOffset val="100"/>
        <c:noMultiLvlLbl val="0"/>
      </c:catAx>
      <c:valAx>
        <c:axId val="43097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097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Investment!$A$4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068043780648511E-3"/>
                  <c:y val="3.292181069958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14-4446-BD21-3CB0E6BEA0CD}"/>
                </c:ext>
              </c:extLst>
            </c:dLbl>
            <c:dLbl>
              <c:idx val="1"/>
              <c:layout>
                <c:manualLayout>
                  <c:x val="0"/>
                  <c:y val="4.389574759945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14-4446-BD21-3CB0E6BEA0CD}"/>
                </c:ext>
              </c:extLst>
            </c:dLbl>
            <c:dLbl>
              <c:idx val="2"/>
              <c:layout>
                <c:manualLayout>
                  <c:x val="5.7102065670972153E-3"/>
                  <c:y val="3.292181069958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14-4446-BD21-3CB0E6BEA0CD}"/>
                </c:ext>
              </c:extLst>
            </c:dLbl>
            <c:dLbl>
              <c:idx val="3"/>
              <c:layout>
                <c:manualLayout>
                  <c:x val="1.5227217512259264E-2"/>
                  <c:y val="4.11522633744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14-4446-BD21-3CB0E6BEA0CD}"/>
                </c:ext>
              </c:extLst>
            </c:dLbl>
            <c:dLbl>
              <c:idx val="4"/>
              <c:layout>
                <c:manualLayout>
                  <c:x val="1.9034021890323469E-3"/>
                  <c:y val="3.566529492455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14-4446-BD21-3CB0E6BEA0CD}"/>
                </c:ext>
              </c:extLst>
            </c:dLbl>
            <c:dLbl>
              <c:idx val="5"/>
              <c:layout>
                <c:manualLayout>
                  <c:x val="3.8068043780648333E-3"/>
                  <c:y val="2.469135802469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14-4446-BD21-3CB0E6BEA0CD}"/>
                </c:ext>
              </c:extLst>
            </c:dLbl>
            <c:dLbl>
              <c:idx val="6"/>
              <c:layout>
                <c:manualLayout>
                  <c:x val="3.8068043780648333E-3"/>
                  <c:y val="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14-4446-BD21-3CB0E6BEA0CD}"/>
                </c:ext>
              </c:extLst>
            </c:dLbl>
            <c:dLbl>
              <c:idx val="7"/>
              <c:layout>
                <c:manualLayout>
                  <c:x val="-1.3958121474160693E-16"/>
                  <c:y val="3.840877914951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14-4446-BD21-3CB0E6BEA0CD}"/>
                </c:ext>
              </c:extLst>
            </c:dLbl>
            <c:dLbl>
              <c:idx val="8"/>
              <c:layout>
                <c:manualLayout>
                  <c:x val="5.71020656709725E-3"/>
                  <c:y val="3.566529492455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14-4446-BD21-3CB0E6BEA0CD}"/>
                </c:ext>
              </c:extLst>
            </c:dLbl>
            <c:dLbl>
              <c:idx val="9"/>
              <c:layout>
                <c:manualLayout>
                  <c:x val="0"/>
                  <c:y val="4.663923182441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14-4446-BD21-3CB0E6BE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Investment!$B$3:$K$3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Investment!$B$4:$K$4</c:f>
              <c:numCache>
                <c:formatCode>0.0</c:formatCode>
                <c:ptCount val="10"/>
                <c:pt idx="0">
                  <c:v>16.083729000000002</c:v>
                </c:pt>
                <c:pt idx="1">
                  <c:v>16.451647999999999</c:v>
                </c:pt>
                <c:pt idx="2">
                  <c:v>13.26324</c:v>
                </c:pt>
                <c:pt idx="3">
                  <c:v>16.354538000000002</c:v>
                </c:pt>
                <c:pt idx="4">
                  <c:v>19.006357000000001</c:v>
                </c:pt>
                <c:pt idx="5">
                  <c:v>19.370006</c:v>
                </c:pt>
                <c:pt idx="6">
                  <c:v>25.655491999999999</c:v>
                </c:pt>
                <c:pt idx="7">
                  <c:v>28.516196999999998</c:v>
                </c:pt>
                <c:pt idx="8">
                  <c:v>28.044895</c:v>
                </c:pt>
                <c:pt idx="9">
                  <c:v>28.434636999999999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14-4446-BD21-3CB0E6BEA0CD}"/>
            </c:ext>
          </c:extLst>
        </c:ser>
        <c:ser>
          <c:idx val="1"/>
          <c:order val="1"/>
          <c:tx>
            <c:strRef>
              <c:f>Investment!$A$5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420413134194517E-2"/>
                  <c:y val="-5.212620027434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C14-4446-BD21-3CB0E6BEA0CD}"/>
                </c:ext>
              </c:extLst>
            </c:dLbl>
            <c:dLbl>
              <c:idx val="1"/>
              <c:layout>
                <c:manualLayout>
                  <c:x val="2.8514455932028223E-2"/>
                  <c:y val="2.623120889293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67763644928993E-2"/>
                      <c:h val="7.7112731558385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C14-4446-BD21-3CB0E6BEA0CD}"/>
                </c:ext>
              </c:extLst>
            </c:dLbl>
            <c:dLbl>
              <c:idx val="2"/>
              <c:layout>
                <c:manualLayout>
                  <c:x val="-3.8068043780648333E-3"/>
                  <c:y val="-4.3895747599451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C14-4446-BD21-3CB0E6BEA0CD}"/>
                </c:ext>
              </c:extLst>
            </c:dLbl>
            <c:dLbl>
              <c:idx val="3"/>
              <c:layout>
                <c:manualLayout>
                  <c:x val="5.71020656709725E-3"/>
                  <c:y val="-3.566529492455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C14-4446-BD21-3CB0E6BEA0CD}"/>
                </c:ext>
              </c:extLst>
            </c:dLbl>
            <c:dLbl>
              <c:idx val="7"/>
              <c:layout>
                <c:manualLayout>
                  <c:x val="7.6136087561296667E-3"/>
                  <c:y val="-3.840877914951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C14-4446-BD21-3CB0E6BEA0CD}"/>
                </c:ext>
              </c:extLst>
            </c:dLbl>
            <c:dLbl>
              <c:idx val="8"/>
              <c:layout>
                <c:manualLayout>
                  <c:x val="0"/>
                  <c:y val="-2.19478737997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C14-4446-BD21-3CB0E6BEA0CD}"/>
                </c:ext>
              </c:extLst>
            </c:dLbl>
            <c:dLbl>
              <c:idx val="9"/>
              <c:layout>
                <c:manualLayout>
                  <c:x val="-1.9034021890324167E-3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C14-4446-BD21-3CB0E6BE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Investment!$B$3:$K$3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Investment!$B$5:$K$5</c:f>
              <c:numCache>
                <c:formatCode>0.0</c:formatCode>
                <c:ptCount val="10"/>
                <c:pt idx="0">
                  <c:v>88.884148999999994</c:v>
                </c:pt>
                <c:pt idx="1">
                  <c:v>91.482534000000001</c:v>
                </c:pt>
                <c:pt idx="2">
                  <c:v>105.282628</c:v>
                </c:pt>
                <c:pt idx="3">
                  <c:v>103.116011</c:v>
                </c:pt>
                <c:pt idx="4">
                  <c:v>88.153870999999995</c:v>
                </c:pt>
                <c:pt idx="5">
                  <c:v>70.805409999999995</c:v>
                </c:pt>
                <c:pt idx="6">
                  <c:v>54.070447999999999</c:v>
                </c:pt>
                <c:pt idx="7">
                  <c:v>42.873114000000001</c:v>
                </c:pt>
                <c:pt idx="8">
                  <c:v>39.278551</c:v>
                </c:pt>
                <c:pt idx="9">
                  <c:v>33.820628999999997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C14-4446-BD21-3CB0E6BEA0CD}"/>
            </c:ext>
          </c:extLst>
        </c:ser>
        <c:ser>
          <c:idx val="2"/>
          <c:order val="2"/>
          <c:tx>
            <c:strRef>
              <c:f>Investment!$A$6</c:f>
              <c:strCache>
                <c:ptCount val="1"/>
                <c:pt idx="0">
                  <c:v>Government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034021890324342E-3"/>
                  <c:y val="-3.8408779149519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C14-4446-BD21-3CB0E6BEA0CD}"/>
                </c:ext>
              </c:extLst>
            </c:dLbl>
            <c:dLbl>
              <c:idx val="1"/>
              <c:layout>
                <c:manualLayout>
                  <c:x val="0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C14-4446-BD21-3CB0E6BEA0CD}"/>
                </c:ext>
              </c:extLst>
            </c:dLbl>
            <c:dLbl>
              <c:idx val="2"/>
              <c:layout>
                <c:manualLayout>
                  <c:x val="-3.4895303685401732E-17"/>
                  <c:y val="-3.29218106995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C14-4446-BD21-3CB0E6BEA0CD}"/>
                </c:ext>
              </c:extLst>
            </c:dLbl>
            <c:dLbl>
              <c:idx val="3"/>
              <c:layout>
                <c:manualLayout>
                  <c:x val="0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C14-4446-BD21-3CB0E6BEA0CD}"/>
                </c:ext>
              </c:extLst>
            </c:dLbl>
            <c:dLbl>
              <c:idx val="4"/>
              <c:layout>
                <c:manualLayout>
                  <c:x val="-1.1420413134194569E-2"/>
                  <c:y val="-6.858710562414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C14-4446-BD21-3CB0E6BEA0CD}"/>
                </c:ext>
              </c:extLst>
            </c:dLbl>
            <c:dLbl>
              <c:idx val="5"/>
              <c:layout>
                <c:manualLayout>
                  <c:x val="-2.2840826268389E-2"/>
                  <c:y val="-6.03566529492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C14-4446-BD21-3CB0E6BEA0CD}"/>
                </c:ext>
              </c:extLst>
            </c:dLbl>
            <c:dLbl>
              <c:idx val="7"/>
              <c:layout>
                <c:manualLayout>
                  <c:x val="-5.71020656709725E-3"/>
                  <c:y val="-7.133058984910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C14-4446-BD21-3CB0E6BEA0CD}"/>
                </c:ext>
              </c:extLst>
            </c:dLbl>
            <c:dLbl>
              <c:idx val="8"/>
              <c:layout>
                <c:manualLayout>
                  <c:x val="-1.9034021890325563E-3"/>
                  <c:y val="-4.6639231824417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AC14-4446-BD21-3CB0E6BEA0CD}"/>
                </c:ext>
              </c:extLst>
            </c:dLbl>
            <c:dLbl>
              <c:idx val="9"/>
              <c:layout>
                <c:manualLayout>
                  <c:x val="-5.71020656709725E-3"/>
                  <c:y val="-4.938271604938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C14-4446-BD21-3CB0E6BEA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Investment!$B$3:$K$3</c:f>
              <c:numCache>
                <c:formatCode>General</c:formatCode>
                <c:ptCount val="10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2021.1</c:v>
                </c:pt>
                <c:pt idx="5">
                  <c:v>2021.2</c:v>
                </c:pt>
                <c:pt idx="6">
                  <c:v>2021.3</c:v>
                </c:pt>
                <c:pt idx="7">
                  <c:v>2021.4</c:v>
                </c:pt>
                <c:pt idx="8">
                  <c:v>2022.1</c:v>
                </c:pt>
                <c:pt idx="9">
                  <c:v>2022.2</c:v>
                </c:pt>
              </c:numCache>
            </c:numRef>
          </c:cat>
          <c:val>
            <c:numRef>
              <c:f>Investment!$B$6:$K$6</c:f>
              <c:numCache>
                <c:formatCode>0.0</c:formatCode>
                <c:ptCount val="10"/>
                <c:pt idx="0">
                  <c:v>19.110968</c:v>
                </c:pt>
                <c:pt idx="1">
                  <c:v>21.206272999999999</c:v>
                </c:pt>
                <c:pt idx="2">
                  <c:v>23.655532999999998</c:v>
                </c:pt>
                <c:pt idx="3">
                  <c:v>22.025300999999999</c:v>
                </c:pt>
                <c:pt idx="4">
                  <c:v>23.720583999999999</c:v>
                </c:pt>
                <c:pt idx="5">
                  <c:v>32.353904</c:v>
                </c:pt>
                <c:pt idx="6">
                  <c:v>43.199452000000001</c:v>
                </c:pt>
                <c:pt idx="7">
                  <c:v>55.585234</c:v>
                </c:pt>
                <c:pt idx="8">
                  <c:v>60.737768000000003</c:v>
                </c:pt>
                <c:pt idx="9">
                  <c:v>61.159833999999996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AC14-4446-BD21-3CB0E6BEA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398416"/>
        <c:axId val="545399400"/>
      </c:lineChart>
      <c:catAx>
        <c:axId val="54539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399400"/>
        <c:crosses val="autoZero"/>
        <c:auto val="1"/>
        <c:lblAlgn val="ctr"/>
        <c:lblOffset val="100"/>
        <c:noMultiLvlLbl val="0"/>
      </c:catAx>
      <c:valAx>
        <c:axId val="545399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539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4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2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08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447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319" y="528709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9" y="3073532"/>
            <a:ext cx="9144000" cy="7488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4108397"/>
            <a:ext cx="3008246" cy="11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5D771-F00A-4012-99DA-8F1D3D6B5EEA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2883-85DF-4547-83DA-A3AF7F957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29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563" y="960095"/>
            <a:ext cx="958283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563" y="4062242"/>
            <a:ext cx="95828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5D771-F00A-4012-99DA-8F1D3D6B5EEA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2883-85DF-4547-83DA-A3AF7F957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899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5D771-F00A-4012-99DA-8F1D3D6B5EEA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2883-85DF-4547-83DA-A3AF7F957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9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5D771-F00A-4012-99DA-8F1D3D6B5EEA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2883-85DF-4547-83DA-A3AF7F957F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4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218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5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5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7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67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8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31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0A52-6EC0-45C2-A88E-75BC2296FB19}" type="datetimeFigureOut">
              <a:rPr lang="en-CA" smtClean="0"/>
              <a:t>2022-11-02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5943-988C-4582-8490-D4678856B3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53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17274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5404" y="159180"/>
            <a:ext cx="9697995" cy="74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404" y="1013253"/>
            <a:ext cx="9697996" cy="523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199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2883-85DF-4547-83DA-A3AF7F957FE4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8" y="5646301"/>
            <a:ext cx="1616579" cy="60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7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4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4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B4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B4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B4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B4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Niagara Economic Update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Niagara Economic Summit</a:t>
            </a:r>
            <a:endParaRPr lang="en-CA" dirty="0" smtClean="0"/>
          </a:p>
          <a:p>
            <a:r>
              <a:rPr lang="en-US" dirty="0" smtClean="0"/>
              <a:t>November 8, 2022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99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297" y="468897"/>
            <a:ext cx="8905239" cy="746981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Non-residential Building Construction ($ Millions)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62"/>
            <a:ext cx="2783839" cy="6867362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248773"/>
              </p:ext>
            </p:extLst>
          </p:nvPr>
        </p:nvGraphicFramePr>
        <p:xfrm>
          <a:off x="3744098" y="1533380"/>
          <a:ext cx="7117492" cy="501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4924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0453" y="293512"/>
            <a:ext cx="10284673" cy="746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Residential Building </a:t>
            </a:r>
            <a:br>
              <a:rPr lang="en-US" sz="34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($ Millions)</a:t>
            </a:r>
            <a:endParaRPr lang="en-CA" sz="34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07323407"/>
              </p:ext>
            </p:extLst>
          </p:nvPr>
        </p:nvGraphicFramePr>
        <p:xfrm>
          <a:off x="3642540" y="1519882"/>
          <a:ext cx="7478541" cy="469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8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200" cy="68692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26540" y="325799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err="1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(Thousands)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5305489"/>
              </p:ext>
            </p:extLst>
          </p:nvPr>
        </p:nvGraphicFramePr>
        <p:xfrm>
          <a:off x="3682314" y="1433384"/>
          <a:ext cx="6870356" cy="47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42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59825" cy="68618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(Thousands)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95433206"/>
              </p:ext>
            </p:extLst>
          </p:nvPr>
        </p:nvGraphicFramePr>
        <p:xfrm>
          <a:off x="3972439" y="1297460"/>
          <a:ext cx="6765581" cy="4997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70301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(%)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55917263"/>
              </p:ext>
            </p:extLst>
          </p:nvPr>
        </p:nvGraphicFramePr>
        <p:xfrm>
          <a:off x="3966519" y="1507525"/>
          <a:ext cx="6697363" cy="47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4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02"/>
            <a:ext cx="2751513" cy="689390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6539" y="288729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Rate (%)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4980154"/>
              </p:ext>
            </p:extLst>
          </p:nvPr>
        </p:nvGraphicFramePr>
        <p:xfrm>
          <a:off x="3683472" y="1334529"/>
          <a:ext cx="7116334" cy="492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1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612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2107" y="592854"/>
            <a:ext cx="5697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2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NiagaraCanada.com</a:t>
            </a:r>
            <a:r>
              <a:rPr lang="en-US" sz="22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the report:</a:t>
            </a:r>
            <a:endParaRPr lang="en-CA" sz="22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503" y="1544596"/>
            <a:ext cx="8443863" cy="4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0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62297" y="468897"/>
            <a:ext cx="8905239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GDP (2012 $ Billions)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62"/>
            <a:ext cx="2783839" cy="6867362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3884024"/>
              </p:ext>
            </p:extLst>
          </p:nvPr>
        </p:nvGraphicFramePr>
        <p:xfrm>
          <a:off x="3459892" y="1531440"/>
          <a:ext cx="7546392" cy="500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58725" y="6533535"/>
            <a:ext cx="353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Conference Board of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5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4924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83839" y="454149"/>
            <a:ext cx="10284673" cy="74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GDP Per Capita (2012 $ Thousands)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8619102"/>
              </p:ext>
            </p:extLst>
          </p:nvPr>
        </p:nvGraphicFramePr>
        <p:xfrm>
          <a:off x="3904735" y="1303272"/>
          <a:ext cx="7209967" cy="50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58725" y="6534728"/>
            <a:ext cx="353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Conference Board of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4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59825" cy="68618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Trade ($ Billions)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94243504"/>
              </p:ext>
            </p:extLst>
          </p:nvPr>
        </p:nvGraphicFramePr>
        <p:xfrm>
          <a:off x="3501080" y="1433384"/>
          <a:ext cx="7335795" cy="4691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7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770301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Counts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3641731"/>
              </p:ext>
            </p:extLst>
          </p:nvPr>
        </p:nvGraphicFramePr>
        <p:xfrm>
          <a:off x="3797644" y="1346885"/>
          <a:ext cx="7323438" cy="517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5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Sales ($ Billions)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88772076"/>
              </p:ext>
            </p:extLst>
          </p:nvPr>
        </p:nvGraphicFramePr>
        <p:xfrm>
          <a:off x="4028302" y="1514700"/>
          <a:ext cx="6545892" cy="471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6120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8725" y="6533535"/>
            <a:ext cx="353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Conference Board of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9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200" cy="68692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Monthly Change (%)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15411107"/>
              </p:ext>
            </p:extLst>
          </p:nvPr>
        </p:nvGraphicFramePr>
        <p:xfrm>
          <a:off x="3966519" y="1521609"/>
          <a:ext cx="6761538" cy="4718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8725" y="6533535"/>
            <a:ext cx="353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Conference Board of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3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169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1826" y="424653"/>
            <a:ext cx="10284673" cy="746981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Income per Capita </a:t>
            </a:r>
            <a:b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Thousands)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16215875"/>
              </p:ext>
            </p:extLst>
          </p:nvPr>
        </p:nvGraphicFramePr>
        <p:xfrm>
          <a:off x="4127157" y="1606378"/>
          <a:ext cx="6474940" cy="48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58725" y="6533535"/>
            <a:ext cx="353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The Conference Board of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9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02"/>
            <a:ext cx="2751513" cy="689390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26539" y="288729"/>
            <a:ext cx="10284673" cy="746981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Building Construction </a:t>
            </a:r>
            <a:b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003B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Millions)</a:t>
            </a:r>
            <a:endParaRPr lang="en-CA" sz="3800" dirty="0">
              <a:solidFill>
                <a:srgbClr val="003B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0375050"/>
              </p:ext>
            </p:extLst>
          </p:nvPr>
        </p:nvGraphicFramePr>
        <p:xfrm>
          <a:off x="3917091" y="1533406"/>
          <a:ext cx="6685006" cy="463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45872" y="6550223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Statistics Canada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49A0675B3EBE4DB7AF6168F9654184" ma:contentTypeVersion="16" ma:contentTypeDescription="Create a new document." ma:contentTypeScope="" ma:versionID="79336e61654ed9adf0b114ad8c094430">
  <xsd:schema xmlns:xsd="http://www.w3.org/2001/XMLSchema" xmlns:xs="http://www.w3.org/2001/XMLSchema" xmlns:p="http://schemas.microsoft.com/office/2006/metadata/properties" xmlns:ns2="1d535d43-8d3e-49d2-8ba7-10ab48e6b3d8" xmlns:ns3="5f95f337-9cf4-4a0b-884a-2b98d0fb4848" targetNamespace="http://schemas.microsoft.com/office/2006/metadata/properties" ma:root="true" ma:fieldsID="aca1a010452b63d019c4bffcf7b6850b" ns2:_="" ns3:_="">
    <xsd:import namespace="1d535d43-8d3e-49d2-8ba7-10ab48e6b3d8"/>
    <xsd:import namespace="5f95f337-9cf4-4a0b-884a-2b98d0fb48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35d43-8d3e-49d2-8ba7-10ab48e6b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80d97c-efaf-4f6e-a5fe-2c29e8401a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5f337-9cf4-4a0b-884a-2b98d0fb484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3ee97f-ae58-4959-b037-0abd1068cb47}" ma:internalName="TaxCatchAll" ma:showField="CatchAllData" ma:web="5f95f337-9cf4-4a0b-884a-2b98d0fb48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2E65-A13E-4811-A406-5CE6D1668D49}"/>
</file>

<file path=customXml/itemProps2.xml><?xml version="1.0" encoding="utf-8"?>
<ds:datastoreItem xmlns:ds="http://schemas.openxmlformats.org/officeDocument/2006/customXml" ds:itemID="{10A0ADBA-972D-4801-85AA-59DD303043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341</Words>
  <Application>Microsoft Office PowerPoint</Application>
  <PresentationFormat>Widescreen</PresentationFormat>
  <Paragraphs>204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Medium</vt:lpstr>
      <vt:lpstr>Office Theme</vt:lpstr>
      <vt:lpstr>1_Office Theme</vt:lpstr>
      <vt:lpstr>Niagara Economic Update</vt:lpstr>
      <vt:lpstr>Real GDP (2012 $ Billions)</vt:lpstr>
      <vt:lpstr>PowerPoint Presentation</vt:lpstr>
      <vt:lpstr>International Trade ($ Billions)</vt:lpstr>
      <vt:lpstr>Business Counts</vt:lpstr>
      <vt:lpstr>Retail Sales ($ Billions)</vt:lpstr>
      <vt:lpstr>CPI Monthly Change (%)</vt:lpstr>
      <vt:lpstr>Household Income per Capita  ($ Thousands)</vt:lpstr>
      <vt:lpstr>Investment in Building Construction  ($ Millions)</vt:lpstr>
      <vt:lpstr>Investment in Non-residential Building Construction ($ Millions)</vt:lpstr>
      <vt:lpstr>PowerPoint Presentation</vt:lpstr>
      <vt:lpstr>Labour Force (Thousands)</vt:lpstr>
      <vt:lpstr>Employment (Thousands)</vt:lpstr>
      <vt:lpstr>Unemployment Rate (%)</vt:lpstr>
      <vt:lpstr>Participation Rate (%)</vt:lpstr>
      <vt:lpstr>PowerPoint Presentation</vt:lpstr>
    </vt:vector>
  </TitlesOfParts>
  <Company>Niagara Region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Desharnais, Katie</dc:creator>
  <cp:lastModifiedBy>Landry, Blake</cp:lastModifiedBy>
  <cp:revision>30</cp:revision>
  <dcterms:created xsi:type="dcterms:W3CDTF">2022-04-20T19:54:09Z</dcterms:created>
  <dcterms:modified xsi:type="dcterms:W3CDTF">2022-11-02T17:27:28Z</dcterms:modified>
</cp:coreProperties>
</file>