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style20.xml" ContentType="application/vnd.ms-office.chartstyle+xml"/>
  <Override PartName="/ppt/theme/theme1.xml" ContentType="application/vnd.openxmlformats-officedocument.theme+xml"/>
  <Override PartName="/ppt/charts/style23.xml" ContentType="application/vnd.ms-office.chartstyle+xml"/>
  <Override PartName="/ppt/charts/chart23.xml" ContentType="application/vnd.openxmlformats-officedocument.drawingml.chart+xml"/>
  <Override PartName="/ppt/charts/colors23.xml" ContentType="application/vnd.ms-office.chartcolorstyle+xml"/>
  <Override PartName="/ppt/charts/colors22.xml" ContentType="application/vnd.ms-office.chartcolorstyle+xml"/>
  <Override PartName="/ppt/charts/style22.xml" ContentType="application/vnd.ms-office.chartstyle+xml"/>
  <Override PartName="/ppt/charts/chart22.xml" ContentType="application/vnd.openxmlformats-officedocument.drawingml.chart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olors20.xml" ContentType="application/vnd.ms-office.chartcolorstyle+xml"/>
  <Override PartName="/ppt/charts/chart20.xml" ContentType="application/vnd.openxmlformats-officedocument.drawingml.chart+xml"/>
  <Override PartName="/ppt/charts/colors19.xml" ContentType="application/vnd.ms-office.chartcolorstyle+xml"/>
  <Override PartName="/ppt/charts/colors7.xml" ContentType="application/vnd.ms-office.chartcolorstyle+xml"/>
  <Override PartName="/ppt/charts/style7.xml" ContentType="application/vnd.ms-office.chartstyle+xml"/>
  <Override PartName="/ppt/charts/chart7.xml" ContentType="application/vnd.openxmlformats-officedocument.drawingml.chart+xml"/>
  <Override PartName="/ppt/charts/colors6.xml" ContentType="application/vnd.ms-office.chartcolorstyle+xml"/>
  <Override PartName="/ppt/charts/style6.xml" ContentType="application/vnd.ms-office.chartstyle+xml"/>
  <Override PartName="/ppt/charts/chart6.xml" ContentType="application/vnd.openxmlformats-officedocument.drawingml.chart+xml"/>
  <Override PartName="/ppt/charts/chart8.xml" ContentType="application/vnd.openxmlformats-officedocument.drawingml.chart+xml"/>
  <Override PartName="/ppt/charts/style8.xml" ContentType="application/vnd.ms-office.chartstyle+xml"/>
  <Override PartName="/ppt/charts/chart10.xml" ContentType="application/vnd.openxmlformats-officedocument.drawingml.chart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charts/colors8.xml" ContentType="application/vnd.ms-office.chartcolorstyle+xml"/>
  <Override PartName="/ppt/charts/colors5.xml" ContentType="application/vnd.ms-office.chartcolorstyle+xml"/>
  <Override PartName="/ppt/charts/style5.xml" ContentType="application/vnd.ms-office.chartstyle+xml"/>
  <Override PartName="/ppt/charts/chart5.xml" ContentType="application/vnd.openxmlformats-officedocument.drawingml.chart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style10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hart16.xml" ContentType="application/vnd.openxmlformats-officedocument.drawingml.chart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style19.xml" ContentType="application/vnd.ms-office.chartstyle+xml"/>
  <Override PartName="/ppt/charts/chart19.xml" ContentType="application/vnd.openxmlformats-officedocument.drawingml.chart+xml"/>
  <Override PartName="/ppt/charts/colors18.xml" ContentType="application/vnd.ms-office.chartcolorstyle+xml"/>
  <Override PartName="/ppt/charts/style18.xml" ContentType="application/vnd.ms-office.chart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0.xml" ContentType="application/vnd.ms-office.chartcolorstyle+xml"/>
  <Override PartName="/ppt/charts/colors12.xml" ContentType="application/vnd.ms-office.chartcolorstyle+xml"/>
  <Override PartName="/ppt/charts/style12.xml" ContentType="application/vnd.ms-office.chartstyle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style11.xml" ContentType="application/vnd.ms-office.chartstyle+xml"/>
  <Override PartName="/ppt/charts/chart11.xml" ContentType="application/vnd.openxmlformats-officedocument.drawingml.chart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olors14.xml" ContentType="application/vnd.ms-office.chartcolorstyle+xml"/>
  <Override PartName="/ppt/charts/style14.xml" ContentType="application/vnd.ms-office.chartstyle+xml"/>
  <Override PartName="/ppt/charts/chart15.xml" ContentType="application/vnd.openxmlformats-officedocument.drawingml.chart+xml"/>
  <Override PartName="/ppt/charts/chart14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>
      <p:cViewPr varScale="1">
        <p:scale>
          <a:sx n="109" d="100"/>
          <a:sy n="109" d="100"/>
        </p:scale>
        <p:origin x="9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Munic!$B$2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Munic!$A$3:$A$14</c:f>
              <c:strCache>
                <c:ptCount val="12"/>
                <c:pt idx="0">
                  <c:v>Fort Erie</c:v>
                </c:pt>
                <c:pt idx="1">
                  <c:v>Grimsby </c:v>
                </c:pt>
                <c:pt idx="2">
                  <c:v>Lincoln </c:v>
                </c:pt>
                <c:pt idx="3">
                  <c:v>Niagara Falls</c:v>
                </c:pt>
                <c:pt idx="4">
                  <c:v>Niagara-on-the-Lake</c:v>
                </c:pt>
                <c:pt idx="5">
                  <c:v>Pelham</c:v>
                </c:pt>
                <c:pt idx="6">
                  <c:v>Port Colborne</c:v>
                </c:pt>
                <c:pt idx="7">
                  <c:v>St. Catharines</c:v>
                </c:pt>
                <c:pt idx="8">
                  <c:v>Thorold</c:v>
                </c:pt>
                <c:pt idx="9">
                  <c:v>Wainfleet</c:v>
                </c:pt>
                <c:pt idx="10">
                  <c:v>Welland</c:v>
                </c:pt>
                <c:pt idx="11">
                  <c:v>West Lincoln</c:v>
                </c:pt>
              </c:strCache>
            </c:strRef>
          </c:cat>
          <c:val>
            <c:numRef>
              <c:f>Munic!$B$3:$B$14</c:f>
              <c:numCache>
                <c:formatCode>General</c:formatCode>
                <c:ptCount val="12"/>
                <c:pt idx="0">
                  <c:v>65</c:v>
                </c:pt>
                <c:pt idx="1">
                  <c:v>49</c:v>
                </c:pt>
                <c:pt idx="2">
                  <c:v>11</c:v>
                </c:pt>
                <c:pt idx="3">
                  <c:v>143</c:v>
                </c:pt>
                <c:pt idx="4">
                  <c:v>75</c:v>
                </c:pt>
                <c:pt idx="5">
                  <c:v>40</c:v>
                </c:pt>
                <c:pt idx="6">
                  <c:v>13</c:v>
                </c:pt>
                <c:pt idx="7">
                  <c:v>274</c:v>
                </c:pt>
                <c:pt idx="8">
                  <c:v>12</c:v>
                </c:pt>
                <c:pt idx="9">
                  <c:v>5</c:v>
                </c:pt>
                <c:pt idx="10">
                  <c:v>84</c:v>
                </c:pt>
                <c:pt idx="1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D1-45F7-A471-CD07F06F7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3949440"/>
        <c:axId val="463958624"/>
      </c:barChart>
      <c:catAx>
        <c:axId val="46394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958624"/>
        <c:crosses val="autoZero"/>
        <c:auto val="1"/>
        <c:lblAlgn val="ctr"/>
        <c:lblOffset val="100"/>
        <c:noMultiLvlLbl val="0"/>
      </c:catAx>
      <c:valAx>
        <c:axId val="46395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94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'Revenue 2'!$C$26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'Revenue 2'!$B$27:$B$45</c:f>
              <c:strCache>
                <c:ptCount val="19"/>
                <c:pt idx="0">
                  <c:v>Wholesale trade</c:v>
                </c:pt>
                <c:pt idx="1">
                  <c:v>Utilities</c:v>
                </c:pt>
                <c:pt idx="2">
                  <c:v>Transportation and warehousing</c:v>
                </c:pt>
                <c:pt idx="3">
                  <c:v>Retail trade</c:v>
                </c:pt>
                <c:pt idx="4">
                  <c:v>Real estate, and rental and leasing services</c:v>
                </c:pt>
                <c:pt idx="5">
                  <c:v>Public administration</c:v>
                </c:pt>
                <c:pt idx="6">
                  <c:v>Professional, scientific and technical services</c:v>
                </c:pt>
                <c:pt idx="7">
                  <c:v>Other services (except public administration)</c:v>
                </c:pt>
                <c:pt idx="8">
                  <c:v>Manufacturing</c:v>
                </c:pt>
                <c:pt idx="9">
                  <c:v>Management of companies and enterprises</c:v>
                </c:pt>
                <c:pt idx="10">
                  <c:v>Information and cultural industries</c:v>
                </c:pt>
                <c:pt idx="11">
                  <c:v>Health care and social assistance</c:v>
                </c:pt>
                <c:pt idx="12">
                  <c:v>Finance and insurance</c:v>
                </c:pt>
                <c:pt idx="13">
                  <c:v>Educational services</c:v>
                </c:pt>
                <c:pt idx="14">
                  <c:v>Construction</c:v>
                </c:pt>
                <c:pt idx="15">
                  <c:v>Arts, entertainment and recreation</c:v>
                </c:pt>
                <c:pt idx="16">
                  <c:v>Agriculture, forestry, fishing and hunting</c:v>
                </c:pt>
                <c:pt idx="17">
                  <c:v>Admin/support, waste management, remediation</c:v>
                </c:pt>
                <c:pt idx="18">
                  <c:v>Accommodation and food services</c:v>
                </c:pt>
              </c:strCache>
            </c:strRef>
          </c:cat>
          <c:val>
            <c:numRef>
              <c:f>'Revenue 2'!$C$27:$C$45</c:f>
              <c:numCache>
                <c:formatCode>General</c:formatCode>
                <c:ptCount val="19"/>
                <c:pt idx="0">
                  <c:v>9</c:v>
                </c:pt>
                <c:pt idx="1">
                  <c:v>0</c:v>
                </c:pt>
                <c:pt idx="2">
                  <c:v>15</c:v>
                </c:pt>
                <c:pt idx="3">
                  <c:v>75</c:v>
                </c:pt>
                <c:pt idx="4">
                  <c:v>3</c:v>
                </c:pt>
                <c:pt idx="5">
                  <c:v>1</c:v>
                </c:pt>
                <c:pt idx="6">
                  <c:v>28</c:v>
                </c:pt>
                <c:pt idx="7">
                  <c:v>53</c:v>
                </c:pt>
                <c:pt idx="8">
                  <c:v>39</c:v>
                </c:pt>
                <c:pt idx="9">
                  <c:v>1</c:v>
                </c:pt>
                <c:pt idx="10">
                  <c:v>3</c:v>
                </c:pt>
                <c:pt idx="11">
                  <c:v>41</c:v>
                </c:pt>
                <c:pt idx="12">
                  <c:v>8</c:v>
                </c:pt>
                <c:pt idx="13">
                  <c:v>20</c:v>
                </c:pt>
                <c:pt idx="14">
                  <c:v>17</c:v>
                </c:pt>
                <c:pt idx="15">
                  <c:v>53</c:v>
                </c:pt>
                <c:pt idx="16">
                  <c:v>9</c:v>
                </c:pt>
                <c:pt idx="17">
                  <c:v>7</c:v>
                </c:pt>
                <c:pt idx="18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8E-4652-89E1-B748EE5C1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6907920"/>
        <c:axId val="566905952"/>
      </c:barChart>
      <c:catAx>
        <c:axId val="566907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6905952"/>
        <c:crosses val="autoZero"/>
        <c:auto val="1"/>
        <c:lblAlgn val="ctr"/>
        <c:lblOffset val="100"/>
        <c:noMultiLvlLbl val="0"/>
      </c:catAx>
      <c:valAx>
        <c:axId val="566905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690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996485417863539"/>
          <c:y val="2.5621316935690495E-2"/>
          <c:w val="0.46620467371836033"/>
          <c:h val="0.911063970577851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'Revenue 2'!$C$49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'Revenue 2'!$B$50:$B$68</c:f>
              <c:strCache>
                <c:ptCount val="19"/>
                <c:pt idx="0">
                  <c:v>Wholesale trade</c:v>
                </c:pt>
                <c:pt idx="1">
                  <c:v>Utilities</c:v>
                </c:pt>
                <c:pt idx="2">
                  <c:v>Transportation and warehousing</c:v>
                </c:pt>
                <c:pt idx="3">
                  <c:v>Retail trade</c:v>
                </c:pt>
                <c:pt idx="4">
                  <c:v>Real estate, and rental and leasing services</c:v>
                </c:pt>
                <c:pt idx="5">
                  <c:v>Public administration</c:v>
                </c:pt>
                <c:pt idx="6">
                  <c:v>Professional, scientific and technical services</c:v>
                </c:pt>
                <c:pt idx="7">
                  <c:v>Other services (except public administration)</c:v>
                </c:pt>
                <c:pt idx="8">
                  <c:v>Manufacturing</c:v>
                </c:pt>
                <c:pt idx="9">
                  <c:v>Management of companies and enterprises</c:v>
                </c:pt>
                <c:pt idx="10">
                  <c:v>Information and cultural industries</c:v>
                </c:pt>
                <c:pt idx="11">
                  <c:v>Health care and social assistance</c:v>
                </c:pt>
                <c:pt idx="12">
                  <c:v>Finance and insurance</c:v>
                </c:pt>
                <c:pt idx="13">
                  <c:v>Educational services</c:v>
                </c:pt>
                <c:pt idx="14">
                  <c:v>Construction</c:v>
                </c:pt>
                <c:pt idx="15">
                  <c:v>Arts, entertainment and recreation</c:v>
                </c:pt>
                <c:pt idx="16">
                  <c:v>Agriculture, forestry, fishing and hunting</c:v>
                </c:pt>
                <c:pt idx="17">
                  <c:v>Admin/support, waste management, remediation</c:v>
                </c:pt>
                <c:pt idx="18">
                  <c:v>Accommodation and food services</c:v>
                </c:pt>
              </c:strCache>
            </c:strRef>
          </c:cat>
          <c:val>
            <c:numRef>
              <c:f>'Revenue 2'!$C$50:$C$68</c:f>
              <c:numCache>
                <c:formatCode>0.0</c:formatCode>
                <c:ptCount val="19"/>
                <c:pt idx="0">
                  <c:v>17.875</c:v>
                </c:pt>
                <c:pt idx="1">
                  <c:v>0</c:v>
                </c:pt>
                <c:pt idx="2">
                  <c:v>17.375</c:v>
                </c:pt>
                <c:pt idx="3">
                  <c:v>10.696999999999999</c:v>
                </c:pt>
                <c:pt idx="4">
                  <c:v>0.55000000000000004</c:v>
                </c:pt>
                <c:pt idx="5">
                  <c:v>0</c:v>
                </c:pt>
                <c:pt idx="6">
                  <c:v>2.0716300000000003</c:v>
                </c:pt>
                <c:pt idx="7">
                  <c:v>14.1555</c:v>
                </c:pt>
                <c:pt idx="8">
                  <c:v>53.490019999999994</c:v>
                </c:pt>
                <c:pt idx="9">
                  <c:v>0.02</c:v>
                </c:pt>
                <c:pt idx="10">
                  <c:v>0.12</c:v>
                </c:pt>
                <c:pt idx="11">
                  <c:v>4.8484999999999996</c:v>
                </c:pt>
                <c:pt idx="12">
                  <c:v>0.48499999999999999</c:v>
                </c:pt>
                <c:pt idx="13">
                  <c:v>2.2654000000000001</c:v>
                </c:pt>
                <c:pt idx="14">
                  <c:v>5.72</c:v>
                </c:pt>
                <c:pt idx="15">
                  <c:v>138.0205</c:v>
                </c:pt>
                <c:pt idx="16">
                  <c:v>3.7349999999999999</c:v>
                </c:pt>
                <c:pt idx="17">
                  <c:v>2.7302910000000002</c:v>
                </c:pt>
                <c:pt idx="18">
                  <c:v>114.38200000000001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D2-4016-9B2F-985D36012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1634224"/>
        <c:axId val="621634552"/>
      </c:barChart>
      <c:catAx>
        <c:axId val="62163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1634552"/>
        <c:crosses val="autoZero"/>
        <c:auto val="1"/>
        <c:lblAlgn val="ctr"/>
        <c:lblOffset val="100"/>
        <c:noMultiLvlLbl val="0"/>
      </c:catAx>
      <c:valAx>
        <c:axId val="621634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163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'Revenue 2'!$C$1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'Revenue 2'!$B$2:$B$20</c:f>
              <c:strCache>
                <c:ptCount val="19"/>
                <c:pt idx="0">
                  <c:v>Wholesale trade</c:v>
                </c:pt>
                <c:pt idx="1">
                  <c:v>Utilities</c:v>
                </c:pt>
                <c:pt idx="2">
                  <c:v>Transportation and warehousing</c:v>
                </c:pt>
                <c:pt idx="3">
                  <c:v>Retail trade</c:v>
                </c:pt>
                <c:pt idx="4">
                  <c:v>Real estate, and rental and leasing services</c:v>
                </c:pt>
                <c:pt idx="5">
                  <c:v>Public administration</c:v>
                </c:pt>
                <c:pt idx="6">
                  <c:v>Professional, scientific and technical services</c:v>
                </c:pt>
                <c:pt idx="7">
                  <c:v>Other services (except public administration)</c:v>
                </c:pt>
                <c:pt idx="8">
                  <c:v>Manufacturing</c:v>
                </c:pt>
                <c:pt idx="9">
                  <c:v>Management of companies and enterprises</c:v>
                </c:pt>
                <c:pt idx="10">
                  <c:v>Information and cultural industries</c:v>
                </c:pt>
                <c:pt idx="11">
                  <c:v>Health care and social assistance</c:v>
                </c:pt>
                <c:pt idx="12">
                  <c:v>Finance and insurance</c:v>
                </c:pt>
                <c:pt idx="13">
                  <c:v>Educational services</c:v>
                </c:pt>
                <c:pt idx="14">
                  <c:v>Construction</c:v>
                </c:pt>
                <c:pt idx="15">
                  <c:v>Arts, entertainment and recreation</c:v>
                </c:pt>
                <c:pt idx="16">
                  <c:v>Agriculture, forestry, fishing and hunting</c:v>
                </c:pt>
                <c:pt idx="17">
                  <c:v>Admin/support, waste management , remediation </c:v>
                </c:pt>
                <c:pt idx="18">
                  <c:v>Accommodation and food services</c:v>
                </c:pt>
              </c:strCache>
            </c:strRef>
          </c:cat>
          <c:val>
            <c:numRef>
              <c:f>'Revenue 2'!$C$2:$C$20</c:f>
              <c:numCache>
                <c:formatCode>#,##0</c:formatCode>
                <c:ptCount val="19"/>
                <c:pt idx="0">
                  <c:v>1986.1111111111111</c:v>
                </c:pt>
                <c:pt idx="1">
                  <c:v>0</c:v>
                </c:pt>
                <c:pt idx="2">
                  <c:v>1447.9166666666667</c:v>
                </c:pt>
                <c:pt idx="3">
                  <c:v>198.09259259259258</c:v>
                </c:pt>
                <c:pt idx="4">
                  <c:v>275</c:v>
                </c:pt>
                <c:pt idx="5">
                  <c:v>0</c:v>
                </c:pt>
                <c:pt idx="6">
                  <c:v>94.165000000000006</c:v>
                </c:pt>
                <c:pt idx="7">
                  <c:v>353.88749999999999</c:v>
                </c:pt>
                <c:pt idx="8">
                  <c:v>1725.4845161290323</c:v>
                </c:pt>
                <c:pt idx="9">
                  <c:v>20</c:v>
                </c:pt>
                <c:pt idx="10">
                  <c:v>120</c:v>
                </c:pt>
                <c:pt idx="11">
                  <c:v>142.60294117647061</c:v>
                </c:pt>
                <c:pt idx="12">
                  <c:v>161.66666666666666</c:v>
                </c:pt>
                <c:pt idx="13">
                  <c:v>133.25882352941179</c:v>
                </c:pt>
                <c:pt idx="14">
                  <c:v>357.5</c:v>
                </c:pt>
                <c:pt idx="15">
                  <c:v>3833.9027777777778</c:v>
                </c:pt>
                <c:pt idx="16">
                  <c:v>415</c:v>
                </c:pt>
                <c:pt idx="17">
                  <c:v>455.04849999999999</c:v>
                </c:pt>
                <c:pt idx="18">
                  <c:v>1875.1147540983607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E3-421F-BA93-D9C785D03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4260536"/>
        <c:axId val="574260864"/>
      </c:barChart>
      <c:catAx>
        <c:axId val="574260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4260864"/>
        <c:crosses val="autoZero"/>
        <c:auto val="1"/>
        <c:lblAlgn val="ctr"/>
        <c:lblOffset val="100"/>
        <c:noMultiLvlLbl val="0"/>
      </c:catAx>
      <c:valAx>
        <c:axId val="574260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4260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Status!$B$2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Status!$A$3:$A$7</c:f>
              <c:strCache>
                <c:ptCount val="5"/>
                <c:pt idx="0">
                  <c:v>At risk of imminent permanent closure</c:v>
                </c:pt>
                <c:pt idx="1">
                  <c:v>Vulnerable to closure</c:v>
                </c:pt>
                <c:pt idx="2">
                  <c:v>Sustaining </c:v>
                </c:pt>
                <c:pt idx="3">
                  <c:v>Stable</c:v>
                </c:pt>
                <c:pt idx="4">
                  <c:v>Doing well</c:v>
                </c:pt>
              </c:strCache>
            </c:strRef>
          </c:cat>
          <c:val>
            <c:numRef>
              <c:f>Status!$B$3:$B$7</c:f>
              <c:numCache>
                <c:formatCode>General</c:formatCode>
                <c:ptCount val="5"/>
                <c:pt idx="0">
                  <c:v>48</c:v>
                </c:pt>
                <c:pt idx="1">
                  <c:v>146</c:v>
                </c:pt>
                <c:pt idx="2">
                  <c:v>259</c:v>
                </c:pt>
                <c:pt idx="3">
                  <c:v>177</c:v>
                </c:pt>
                <c:pt idx="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A-41F5-9255-9BEF0FD45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5289448"/>
        <c:axId val="475289776"/>
      </c:barChart>
      <c:catAx>
        <c:axId val="47528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5289776"/>
        <c:crosses val="autoZero"/>
        <c:auto val="1"/>
        <c:lblAlgn val="ctr"/>
        <c:lblOffset val="100"/>
        <c:noMultiLvlLbl val="0"/>
      </c:catAx>
      <c:valAx>
        <c:axId val="47528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5289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Recovery!$C$3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Recovery!$B$4:$B$11</c:f>
              <c:strCache>
                <c:ptCount val="8"/>
                <c:pt idx="0">
                  <c:v>0</c:v>
                </c:pt>
                <c:pt idx="1">
                  <c:v>1-6</c:v>
                </c:pt>
                <c:pt idx="2">
                  <c:v>7-12</c:v>
                </c:pt>
                <c:pt idx="3">
                  <c:v>13-18</c:v>
                </c:pt>
                <c:pt idx="4">
                  <c:v>19-23</c:v>
                </c:pt>
                <c:pt idx="5">
                  <c:v>24-29</c:v>
                </c:pt>
                <c:pt idx="6">
                  <c:v>30-35</c:v>
                </c:pt>
                <c:pt idx="7">
                  <c:v>36+</c:v>
                </c:pt>
              </c:strCache>
            </c:strRef>
          </c:cat>
          <c:val>
            <c:numRef>
              <c:f>Recovery!$C$4:$C$11</c:f>
              <c:numCache>
                <c:formatCode>General</c:formatCode>
                <c:ptCount val="8"/>
                <c:pt idx="0">
                  <c:v>26</c:v>
                </c:pt>
                <c:pt idx="1">
                  <c:v>51</c:v>
                </c:pt>
                <c:pt idx="2">
                  <c:v>106</c:v>
                </c:pt>
                <c:pt idx="3">
                  <c:v>101</c:v>
                </c:pt>
                <c:pt idx="4">
                  <c:v>18</c:v>
                </c:pt>
                <c:pt idx="5">
                  <c:v>101</c:v>
                </c:pt>
                <c:pt idx="6">
                  <c:v>26</c:v>
                </c:pt>
                <c:pt idx="7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41-4D80-880F-B3E626C4C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6950392"/>
        <c:axId val="576950720"/>
      </c:barChart>
      <c:catAx>
        <c:axId val="57695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6950720"/>
        <c:crosses val="autoZero"/>
        <c:auto val="1"/>
        <c:lblAlgn val="ctr"/>
        <c:lblOffset val="100"/>
        <c:noMultiLvlLbl val="0"/>
      </c:catAx>
      <c:valAx>
        <c:axId val="57695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6950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Footprint!$C$3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Footprint!$B$4:$B$6</c:f>
              <c:strCache>
                <c:ptCount val="3"/>
                <c:pt idx="0">
                  <c:v>Yes </c:v>
                </c:pt>
                <c:pt idx="1">
                  <c:v>No</c:v>
                </c:pt>
                <c:pt idx="2">
                  <c:v>Don’t know</c:v>
                </c:pt>
              </c:strCache>
            </c:strRef>
          </c:cat>
          <c:val>
            <c:numRef>
              <c:f>Footprint!$C$4:$C$6</c:f>
              <c:numCache>
                <c:formatCode>General</c:formatCode>
                <c:ptCount val="3"/>
                <c:pt idx="0">
                  <c:v>74</c:v>
                </c:pt>
                <c:pt idx="1">
                  <c:v>403</c:v>
                </c:pt>
                <c:pt idx="2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38-4EE9-BFDA-B6E235215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7371768"/>
        <c:axId val="567372096"/>
      </c:barChart>
      <c:catAx>
        <c:axId val="567371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7372096"/>
        <c:crosses val="autoZero"/>
        <c:auto val="1"/>
        <c:lblAlgn val="ctr"/>
        <c:lblOffset val="100"/>
        <c:noMultiLvlLbl val="0"/>
      </c:catAx>
      <c:valAx>
        <c:axId val="56737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7371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Footprint!$C$10</c:f>
              <c:strCache>
                <c:ptCount val="1"/>
                <c:pt idx="0">
                  <c:v>Number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Footprint!$B$11:$B$12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Footprint!$C$11:$C$12</c:f>
              <c:numCache>
                <c:formatCode>General</c:formatCode>
                <c:ptCount val="2"/>
                <c:pt idx="0">
                  <c:v>96</c:v>
                </c:pt>
                <c:pt idx="1">
                  <c:v>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0-4647-BA0F-F35E9891A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257120"/>
        <c:axId val="205258104"/>
      </c:barChart>
      <c:catAx>
        <c:axId val="20525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5258104"/>
        <c:crosses val="autoZero"/>
        <c:auto val="1"/>
        <c:lblAlgn val="ctr"/>
        <c:lblOffset val="100"/>
        <c:noMultiLvlLbl val="0"/>
      </c:catAx>
      <c:valAx>
        <c:axId val="205258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525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'Workforce 2'!$B$1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'Workforce 2'!$A$2:$A$13</c:f>
              <c:strCache>
                <c:ptCount val="12"/>
                <c:pt idx="0">
                  <c:v>Increasing workforce diversity </c:v>
                </c:pt>
                <c:pt idx="1">
                  <c:v>Transportation options and availability</c:v>
                </c:pt>
                <c:pt idx="2">
                  <c:v>Sufficient supply of personal protective equipment</c:v>
                </c:pt>
                <c:pt idx="3">
                  <c:v>Childcare</c:v>
                </c:pt>
                <c:pt idx="4">
                  <c:v>Employee retention</c:v>
                </c:pt>
                <c:pt idx="5">
                  <c:v>Employee recruitment</c:v>
                </c:pt>
                <c:pt idx="6">
                  <c:v>Employee productivity</c:v>
                </c:pt>
                <c:pt idx="7">
                  <c:v>Demand for your business' products and services</c:v>
                </c:pt>
                <c:pt idx="8">
                  <c:v>Uncertainty/concern regarding employment stability</c:v>
                </c:pt>
                <c:pt idx="9">
                  <c:v>Ownership mental health</c:v>
                </c:pt>
                <c:pt idx="10">
                  <c:v>Overall business stability</c:v>
                </c:pt>
                <c:pt idx="11">
                  <c:v>Employee mental health</c:v>
                </c:pt>
              </c:strCache>
            </c:strRef>
          </c:cat>
          <c:val>
            <c:numRef>
              <c:f>'Workforce 2'!$B$2:$B$13</c:f>
              <c:numCache>
                <c:formatCode>General</c:formatCode>
                <c:ptCount val="12"/>
                <c:pt idx="0">
                  <c:v>210</c:v>
                </c:pt>
                <c:pt idx="1">
                  <c:v>221</c:v>
                </c:pt>
                <c:pt idx="2">
                  <c:v>97</c:v>
                </c:pt>
                <c:pt idx="3">
                  <c:v>279</c:v>
                </c:pt>
                <c:pt idx="4">
                  <c:v>113</c:v>
                </c:pt>
                <c:pt idx="5">
                  <c:v>148</c:v>
                </c:pt>
                <c:pt idx="6">
                  <c:v>65</c:v>
                </c:pt>
                <c:pt idx="7">
                  <c:v>37</c:v>
                </c:pt>
                <c:pt idx="8">
                  <c:v>55</c:v>
                </c:pt>
                <c:pt idx="9">
                  <c:v>55</c:v>
                </c:pt>
                <c:pt idx="10">
                  <c:v>21</c:v>
                </c:pt>
                <c:pt idx="1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0A-437D-AF1B-C3DD4DFC0865}"/>
            </c:ext>
          </c:extLst>
        </c:ser>
        <c:ser>
          <c:idx val="1"/>
          <c:order val="1"/>
          <c:tx>
            <c:strRef>
              <c:f>'Workforce 2'!$C$1</c:f>
              <c:strCache>
                <c:ptCount val="1"/>
                <c:pt idx="0">
                  <c:v>Positive impact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'Workforce 2'!$A$2:$A$13</c:f>
              <c:strCache>
                <c:ptCount val="12"/>
                <c:pt idx="0">
                  <c:v>Increasing workforce diversity </c:v>
                </c:pt>
                <c:pt idx="1">
                  <c:v>Transportation options and availability</c:v>
                </c:pt>
                <c:pt idx="2">
                  <c:v>Sufficient supply of personal protective equipment</c:v>
                </c:pt>
                <c:pt idx="3">
                  <c:v>Childcare</c:v>
                </c:pt>
                <c:pt idx="4">
                  <c:v>Employee retention</c:v>
                </c:pt>
                <c:pt idx="5">
                  <c:v>Employee recruitment</c:v>
                </c:pt>
                <c:pt idx="6">
                  <c:v>Employee productivity</c:v>
                </c:pt>
                <c:pt idx="7">
                  <c:v>Demand for your business' products and services</c:v>
                </c:pt>
                <c:pt idx="8">
                  <c:v>Uncertainty/concern regarding employment stability</c:v>
                </c:pt>
                <c:pt idx="9">
                  <c:v>Ownership mental health</c:v>
                </c:pt>
                <c:pt idx="10">
                  <c:v>Overall business stability</c:v>
                </c:pt>
                <c:pt idx="11">
                  <c:v>Employee mental health</c:v>
                </c:pt>
              </c:strCache>
            </c:strRef>
          </c:cat>
          <c:val>
            <c:numRef>
              <c:f>'Workforce 2'!$C$2:$C$13</c:f>
              <c:numCache>
                <c:formatCode>General</c:formatCode>
                <c:ptCount val="12"/>
                <c:pt idx="0">
                  <c:v>25</c:v>
                </c:pt>
                <c:pt idx="1">
                  <c:v>8</c:v>
                </c:pt>
                <c:pt idx="2">
                  <c:v>77</c:v>
                </c:pt>
                <c:pt idx="3">
                  <c:v>9</c:v>
                </c:pt>
                <c:pt idx="4">
                  <c:v>27</c:v>
                </c:pt>
                <c:pt idx="5">
                  <c:v>24</c:v>
                </c:pt>
                <c:pt idx="6">
                  <c:v>40</c:v>
                </c:pt>
                <c:pt idx="7">
                  <c:v>122</c:v>
                </c:pt>
                <c:pt idx="8">
                  <c:v>14</c:v>
                </c:pt>
                <c:pt idx="9">
                  <c:v>14</c:v>
                </c:pt>
                <c:pt idx="10">
                  <c:v>55</c:v>
                </c:pt>
                <c:pt idx="1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0A-437D-AF1B-C3DD4DFC0865}"/>
            </c:ext>
          </c:extLst>
        </c:ser>
        <c:ser>
          <c:idx val="2"/>
          <c:order val="2"/>
          <c:tx>
            <c:strRef>
              <c:f>'Workforce 2'!$D$1</c:f>
              <c:strCache>
                <c:ptCount val="1"/>
                <c:pt idx="0">
                  <c:v>No change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'Workforce 2'!$A$2:$A$13</c:f>
              <c:strCache>
                <c:ptCount val="12"/>
                <c:pt idx="0">
                  <c:v>Increasing workforce diversity </c:v>
                </c:pt>
                <c:pt idx="1">
                  <c:v>Transportation options and availability</c:v>
                </c:pt>
                <c:pt idx="2">
                  <c:v>Sufficient supply of personal protective equipment</c:v>
                </c:pt>
                <c:pt idx="3">
                  <c:v>Childcare</c:v>
                </c:pt>
                <c:pt idx="4">
                  <c:v>Employee retention</c:v>
                </c:pt>
                <c:pt idx="5">
                  <c:v>Employee recruitment</c:v>
                </c:pt>
                <c:pt idx="6">
                  <c:v>Employee productivity</c:v>
                </c:pt>
                <c:pt idx="7">
                  <c:v>Demand for your business' products and services</c:v>
                </c:pt>
                <c:pt idx="8">
                  <c:v>Uncertainty/concern regarding employment stability</c:v>
                </c:pt>
                <c:pt idx="9">
                  <c:v>Ownership mental health</c:v>
                </c:pt>
                <c:pt idx="10">
                  <c:v>Overall business stability</c:v>
                </c:pt>
                <c:pt idx="11">
                  <c:v>Employee mental health</c:v>
                </c:pt>
              </c:strCache>
            </c:strRef>
          </c:cat>
          <c:val>
            <c:numRef>
              <c:f>'Workforce 2'!$D$2:$D$13</c:f>
              <c:numCache>
                <c:formatCode>General</c:formatCode>
                <c:ptCount val="12"/>
                <c:pt idx="0">
                  <c:v>317</c:v>
                </c:pt>
                <c:pt idx="1">
                  <c:v>268</c:v>
                </c:pt>
                <c:pt idx="2">
                  <c:v>308</c:v>
                </c:pt>
                <c:pt idx="3">
                  <c:v>112</c:v>
                </c:pt>
                <c:pt idx="4">
                  <c:v>256</c:v>
                </c:pt>
                <c:pt idx="5">
                  <c:v>176</c:v>
                </c:pt>
                <c:pt idx="6">
                  <c:v>216</c:v>
                </c:pt>
                <c:pt idx="7">
                  <c:v>108</c:v>
                </c:pt>
                <c:pt idx="8">
                  <c:v>172</c:v>
                </c:pt>
                <c:pt idx="9">
                  <c:v>151</c:v>
                </c:pt>
                <c:pt idx="10">
                  <c:v>144</c:v>
                </c:pt>
                <c:pt idx="11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0A-437D-AF1B-C3DD4DFC0865}"/>
            </c:ext>
          </c:extLst>
        </c:ser>
        <c:ser>
          <c:idx val="3"/>
          <c:order val="3"/>
          <c:tx>
            <c:strRef>
              <c:f>'Workforce 2'!$E$1</c:f>
              <c:strCache>
                <c:ptCount val="1"/>
                <c:pt idx="0">
                  <c:v>Negative impact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'Workforce 2'!$A$2:$A$13</c:f>
              <c:strCache>
                <c:ptCount val="12"/>
                <c:pt idx="0">
                  <c:v>Increasing workforce diversity </c:v>
                </c:pt>
                <c:pt idx="1">
                  <c:v>Transportation options and availability</c:v>
                </c:pt>
                <c:pt idx="2">
                  <c:v>Sufficient supply of personal protective equipment</c:v>
                </c:pt>
                <c:pt idx="3">
                  <c:v>Childcare</c:v>
                </c:pt>
                <c:pt idx="4">
                  <c:v>Employee retention</c:v>
                </c:pt>
                <c:pt idx="5">
                  <c:v>Employee recruitment</c:v>
                </c:pt>
                <c:pt idx="6">
                  <c:v>Employee productivity</c:v>
                </c:pt>
                <c:pt idx="7">
                  <c:v>Demand for your business' products and services</c:v>
                </c:pt>
                <c:pt idx="8">
                  <c:v>Uncertainty/concern regarding employment stability</c:v>
                </c:pt>
                <c:pt idx="9">
                  <c:v>Ownership mental health</c:v>
                </c:pt>
                <c:pt idx="10">
                  <c:v>Overall business stability</c:v>
                </c:pt>
                <c:pt idx="11">
                  <c:v>Employee mental health</c:v>
                </c:pt>
              </c:strCache>
            </c:strRef>
          </c:cat>
          <c:val>
            <c:numRef>
              <c:f>'Workforce 2'!$E$2:$E$13</c:f>
              <c:numCache>
                <c:formatCode>General</c:formatCode>
                <c:ptCount val="12"/>
                <c:pt idx="0">
                  <c:v>46</c:v>
                </c:pt>
                <c:pt idx="1">
                  <c:v>102</c:v>
                </c:pt>
                <c:pt idx="2">
                  <c:v>115</c:v>
                </c:pt>
                <c:pt idx="3">
                  <c:v>192</c:v>
                </c:pt>
                <c:pt idx="4">
                  <c:v>199</c:v>
                </c:pt>
                <c:pt idx="5">
                  <c:v>250</c:v>
                </c:pt>
                <c:pt idx="6">
                  <c:v>283</c:v>
                </c:pt>
                <c:pt idx="7">
                  <c:v>337</c:v>
                </c:pt>
                <c:pt idx="8">
                  <c:v>358</c:v>
                </c:pt>
                <c:pt idx="9">
                  <c:v>384</c:v>
                </c:pt>
                <c:pt idx="10">
                  <c:v>384</c:v>
                </c:pt>
                <c:pt idx="11">
                  <c:v>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0A-437D-AF1B-C3DD4DFC0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9782368"/>
        <c:axId val="499782696"/>
      </c:barChart>
      <c:catAx>
        <c:axId val="499782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9782696"/>
        <c:crosses val="autoZero"/>
        <c:auto val="1"/>
        <c:lblAlgn val="ctr"/>
        <c:lblOffset val="100"/>
        <c:noMultiLvlLbl val="0"/>
      </c:catAx>
      <c:valAx>
        <c:axId val="499782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978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Equity!$C$3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8E-4CCA-9BE4-C082B046E32E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8E-4CCA-9BE4-C082B046E3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Equity!$B$4:$B$5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Equity!$C$4:$C$5</c:f>
              <c:numCache>
                <c:formatCode>General</c:formatCode>
                <c:ptCount val="2"/>
                <c:pt idx="0">
                  <c:v>164</c:v>
                </c:pt>
                <c:pt idx="1">
                  <c:v>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8E-4CCA-9BE4-C082B046E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Training!$C$3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Training!$B$4:$B$10</c:f>
              <c:strCache>
                <c:ptCount val="7"/>
                <c:pt idx="0">
                  <c:v>0</c:v>
                </c:pt>
                <c:pt idx="1">
                  <c:v>1-10</c:v>
                </c:pt>
                <c:pt idx="2">
                  <c:v>11-20</c:v>
                </c:pt>
                <c:pt idx="3">
                  <c:v>21-30</c:v>
                </c:pt>
                <c:pt idx="4">
                  <c:v>31-40</c:v>
                </c:pt>
                <c:pt idx="5">
                  <c:v>41-50</c:v>
                </c:pt>
                <c:pt idx="6">
                  <c:v>50+</c:v>
                </c:pt>
              </c:strCache>
            </c:strRef>
          </c:cat>
          <c:val>
            <c:numRef>
              <c:f>Training!$C$4:$C$10</c:f>
              <c:numCache>
                <c:formatCode>General</c:formatCode>
                <c:ptCount val="7"/>
                <c:pt idx="0">
                  <c:v>30</c:v>
                </c:pt>
                <c:pt idx="1">
                  <c:v>232</c:v>
                </c:pt>
                <c:pt idx="2">
                  <c:v>78</c:v>
                </c:pt>
                <c:pt idx="3">
                  <c:v>38</c:v>
                </c:pt>
                <c:pt idx="4">
                  <c:v>13</c:v>
                </c:pt>
                <c:pt idx="5">
                  <c:v>16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D8-4335-9F0D-EA44B32A3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3032768"/>
        <c:axId val="473034736"/>
      </c:barChart>
      <c:catAx>
        <c:axId val="47303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3034736"/>
        <c:crosses val="autoZero"/>
        <c:auto val="1"/>
        <c:lblAlgn val="ctr"/>
        <c:lblOffset val="100"/>
        <c:noMultiLvlLbl val="0"/>
      </c:catAx>
      <c:valAx>
        <c:axId val="47303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303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920384951881E-2"/>
          <c:y val="0.17171296296296298"/>
          <c:w val="0.89019685039370078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'Org Type'!$B$2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'Org Type'!$A$3:$A$5</c:f>
              <c:strCache>
                <c:ptCount val="3"/>
                <c:pt idx="0">
                  <c:v>Business</c:v>
                </c:pt>
                <c:pt idx="1">
                  <c:v>Not-for-profit</c:v>
                </c:pt>
                <c:pt idx="2">
                  <c:v>Government</c:v>
                </c:pt>
              </c:strCache>
            </c:strRef>
          </c:cat>
          <c:val>
            <c:numRef>
              <c:f>'Org Type'!$B$3:$B$5</c:f>
              <c:numCache>
                <c:formatCode>General</c:formatCode>
                <c:ptCount val="3"/>
                <c:pt idx="0">
                  <c:v>657</c:v>
                </c:pt>
                <c:pt idx="1">
                  <c:v>53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FE-4C25-ACEF-EEB98023F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5287152"/>
        <c:axId val="475287480"/>
      </c:barChart>
      <c:catAx>
        <c:axId val="47528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5287480"/>
        <c:crosses val="autoZero"/>
        <c:auto val="1"/>
        <c:lblAlgn val="ctr"/>
        <c:lblOffset val="100"/>
        <c:noMultiLvlLbl val="0"/>
      </c:catAx>
      <c:valAx>
        <c:axId val="475287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528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Priorit!$C$1</c:f>
              <c:strCache>
                <c:ptCount val="1"/>
                <c:pt idx="0">
                  <c:v>Not at all 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Priorit!$B$2:$B$14</c:f>
              <c:strCache>
                <c:ptCount val="13"/>
                <c:pt idx="0">
                  <c:v>Increasing workforce diversity (gender, race, ethnic origin, sexual orientation, people with disabilities, etc.)</c:v>
                </c:pt>
                <c:pt idx="1">
                  <c:v>Recruiting for co-op, internship, or apprenticeship positions</c:v>
                </c:pt>
                <c:pt idx="2">
                  <c:v>Providing training or professional development opportunities to staff</c:v>
                </c:pt>
                <c:pt idx="3">
                  <c:v>Improving equity, diversity and inclusion practices in the business (in hiring, training, customer relations, etc.)</c:v>
                </c:pt>
                <c:pt idx="4">
                  <c:v>Finding more local suppliers and service providers</c:v>
                </c:pt>
                <c:pt idx="5">
                  <c:v>Improving environmental stewardship in the business</c:v>
                </c:pt>
                <c:pt idx="6">
                  <c:v>Attracting new employees</c:v>
                </c:pt>
                <c:pt idx="7">
                  <c:v>Forming local partnerships/buying local</c:v>
                </c:pt>
                <c:pt idx="8">
                  <c:v>Implementing new technologies or programs to improve processes</c:v>
                </c:pt>
                <c:pt idx="9">
                  <c:v>Developing business plans and strategies for the short and long term</c:v>
                </c:pt>
                <c:pt idx="10">
                  <c:v>Improving marketing and promotional activities to increase customer awareness</c:v>
                </c:pt>
                <c:pt idx="11">
                  <c:v>Improving online presence/activity of the business</c:v>
                </c:pt>
                <c:pt idx="12">
                  <c:v>Finding and applying to provincial and federal government funding programs</c:v>
                </c:pt>
              </c:strCache>
            </c:strRef>
          </c:cat>
          <c:val>
            <c:numRef>
              <c:f>Priorit!$C$2:$C$14</c:f>
              <c:numCache>
                <c:formatCode>General</c:formatCode>
                <c:ptCount val="13"/>
                <c:pt idx="0">
                  <c:v>217</c:v>
                </c:pt>
                <c:pt idx="1">
                  <c:v>237</c:v>
                </c:pt>
                <c:pt idx="2">
                  <c:v>108</c:v>
                </c:pt>
                <c:pt idx="3">
                  <c:v>144</c:v>
                </c:pt>
                <c:pt idx="4">
                  <c:v>161</c:v>
                </c:pt>
                <c:pt idx="5">
                  <c:v>122</c:v>
                </c:pt>
                <c:pt idx="6">
                  <c:v>134</c:v>
                </c:pt>
                <c:pt idx="7">
                  <c:v>104</c:v>
                </c:pt>
                <c:pt idx="8">
                  <c:v>74</c:v>
                </c:pt>
                <c:pt idx="9">
                  <c:v>30</c:v>
                </c:pt>
                <c:pt idx="10">
                  <c:v>55</c:v>
                </c:pt>
                <c:pt idx="11">
                  <c:v>55</c:v>
                </c:pt>
                <c:pt idx="1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6C-4105-9B6E-6171A8E8C7B8}"/>
            </c:ext>
          </c:extLst>
        </c:ser>
        <c:ser>
          <c:idx val="1"/>
          <c:order val="1"/>
          <c:tx>
            <c:strRef>
              <c:f>Priorit!$D$1</c:f>
              <c:strCache>
                <c:ptCount val="1"/>
                <c:pt idx="0">
                  <c:v>A little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Priorit!$B$2:$B$14</c:f>
              <c:strCache>
                <c:ptCount val="13"/>
                <c:pt idx="0">
                  <c:v>Increasing workforce diversity (gender, race, ethnic origin, sexual orientation, people with disabilities, etc.)</c:v>
                </c:pt>
                <c:pt idx="1">
                  <c:v>Recruiting for co-op, internship, or apprenticeship positions</c:v>
                </c:pt>
                <c:pt idx="2">
                  <c:v>Providing training or professional development opportunities to staff</c:v>
                </c:pt>
                <c:pt idx="3">
                  <c:v>Improving equity, diversity and inclusion practices in the business (in hiring, training, customer relations, etc.)</c:v>
                </c:pt>
                <c:pt idx="4">
                  <c:v>Finding more local suppliers and service providers</c:v>
                </c:pt>
                <c:pt idx="5">
                  <c:v>Improving environmental stewardship in the business</c:v>
                </c:pt>
                <c:pt idx="6">
                  <c:v>Attracting new employees</c:v>
                </c:pt>
                <c:pt idx="7">
                  <c:v>Forming local partnerships/buying local</c:v>
                </c:pt>
                <c:pt idx="8">
                  <c:v>Implementing new technologies or programs to improve processes</c:v>
                </c:pt>
                <c:pt idx="9">
                  <c:v>Developing business plans and strategies for the short and long term</c:v>
                </c:pt>
                <c:pt idx="10">
                  <c:v>Improving marketing and promotional activities to increase customer awareness</c:v>
                </c:pt>
                <c:pt idx="11">
                  <c:v>Improving online presence/activity of the business</c:v>
                </c:pt>
                <c:pt idx="12">
                  <c:v>Finding and applying to provincial and federal government funding programs</c:v>
                </c:pt>
              </c:strCache>
            </c:strRef>
          </c:cat>
          <c:val>
            <c:numRef>
              <c:f>Priorit!$D$2:$D$14</c:f>
              <c:numCache>
                <c:formatCode>General</c:formatCode>
                <c:ptCount val="13"/>
                <c:pt idx="0">
                  <c:v>98</c:v>
                </c:pt>
                <c:pt idx="1">
                  <c:v>112</c:v>
                </c:pt>
                <c:pt idx="2">
                  <c:v>115</c:v>
                </c:pt>
                <c:pt idx="3">
                  <c:v>93</c:v>
                </c:pt>
                <c:pt idx="4">
                  <c:v>102</c:v>
                </c:pt>
                <c:pt idx="5">
                  <c:v>102</c:v>
                </c:pt>
                <c:pt idx="6">
                  <c:v>109</c:v>
                </c:pt>
                <c:pt idx="7">
                  <c:v>88</c:v>
                </c:pt>
                <c:pt idx="8">
                  <c:v>86</c:v>
                </c:pt>
                <c:pt idx="9">
                  <c:v>62</c:v>
                </c:pt>
                <c:pt idx="10">
                  <c:v>61</c:v>
                </c:pt>
                <c:pt idx="11">
                  <c:v>67</c:v>
                </c:pt>
                <c:pt idx="1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6C-4105-9B6E-6171A8E8C7B8}"/>
            </c:ext>
          </c:extLst>
        </c:ser>
        <c:ser>
          <c:idx val="2"/>
          <c:order val="2"/>
          <c:tx>
            <c:strRef>
              <c:f>Priorit!$E$1</c:f>
              <c:strCache>
                <c:ptCount val="1"/>
                <c:pt idx="0">
                  <c:v>Moderately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Priorit!$B$2:$B$14</c:f>
              <c:strCache>
                <c:ptCount val="13"/>
                <c:pt idx="0">
                  <c:v>Increasing workforce diversity (gender, race, ethnic origin, sexual orientation, people with disabilities, etc.)</c:v>
                </c:pt>
                <c:pt idx="1">
                  <c:v>Recruiting for co-op, internship, or apprenticeship positions</c:v>
                </c:pt>
                <c:pt idx="2">
                  <c:v>Providing training or professional development opportunities to staff</c:v>
                </c:pt>
                <c:pt idx="3">
                  <c:v>Improving equity, diversity and inclusion practices in the business (in hiring, training, customer relations, etc.)</c:v>
                </c:pt>
                <c:pt idx="4">
                  <c:v>Finding more local suppliers and service providers</c:v>
                </c:pt>
                <c:pt idx="5">
                  <c:v>Improving environmental stewardship in the business</c:v>
                </c:pt>
                <c:pt idx="6">
                  <c:v>Attracting new employees</c:v>
                </c:pt>
                <c:pt idx="7">
                  <c:v>Forming local partnerships/buying local</c:v>
                </c:pt>
                <c:pt idx="8">
                  <c:v>Implementing new technologies or programs to improve processes</c:v>
                </c:pt>
                <c:pt idx="9">
                  <c:v>Developing business plans and strategies for the short and long term</c:v>
                </c:pt>
                <c:pt idx="10">
                  <c:v>Improving marketing and promotional activities to increase customer awareness</c:v>
                </c:pt>
                <c:pt idx="11">
                  <c:v>Improving online presence/activity of the business</c:v>
                </c:pt>
                <c:pt idx="12">
                  <c:v>Finding and applying to provincial and federal government funding programs</c:v>
                </c:pt>
              </c:strCache>
            </c:strRef>
          </c:cat>
          <c:val>
            <c:numRef>
              <c:f>Priorit!$E$2:$E$14</c:f>
              <c:numCache>
                <c:formatCode>General</c:formatCode>
                <c:ptCount val="13"/>
                <c:pt idx="0">
                  <c:v>142</c:v>
                </c:pt>
                <c:pt idx="1">
                  <c:v>101</c:v>
                </c:pt>
                <c:pt idx="2">
                  <c:v>148</c:v>
                </c:pt>
                <c:pt idx="3">
                  <c:v>149</c:v>
                </c:pt>
                <c:pt idx="4">
                  <c:v>127</c:v>
                </c:pt>
                <c:pt idx="5">
                  <c:v>157</c:v>
                </c:pt>
                <c:pt idx="6">
                  <c:v>136</c:v>
                </c:pt>
                <c:pt idx="7">
                  <c:v>147</c:v>
                </c:pt>
                <c:pt idx="8">
                  <c:v>137</c:v>
                </c:pt>
                <c:pt idx="9">
                  <c:v>125</c:v>
                </c:pt>
                <c:pt idx="10">
                  <c:v>111</c:v>
                </c:pt>
                <c:pt idx="11">
                  <c:v>118</c:v>
                </c:pt>
                <c:pt idx="1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6C-4105-9B6E-6171A8E8C7B8}"/>
            </c:ext>
          </c:extLst>
        </c:ser>
        <c:ser>
          <c:idx val="3"/>
          <c:order val="3"/>
          <c:tx>
            <c:strRef>
              <c:f>Priorit!$F$1</c:f>
              <c:strCache>
                <c:ptCount val="1"/>
                <c:pt idx="0">
                  <c:v>Very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Priorit!$B$2:$B$14</c:f>
              <c:strCache>
                <c:ptCount val="13"/>
                <c:pt idx="0">
                  <c:v>Increasing workforce diversity (gender, race, ethnic origin, sexual orientation, people with disabilities, etc.)</c:v>
                </c:pt>
                <c:pt idx="1">
                  <c:v>Recruiting for co-op, internship, or apprenticeship positions</c:v>
                </c:pt>
                <c:pt idx="2">
                  <c:v>Providing training or professional development opportunities to staff</c:v>
                </c:pt>
                <c:pt idx="3">
                  <c:v>Improving equity, diversity and inclusion practices in the business (in hiring, training, customer relations, etc.)</c:v>
                </c:pt>
                <c:pt idx="4">
                  <c:v>Finding more local suppliers and service providers</c:v>
                </c:pt>
                <c:pt idx="5">
                  <c:v>Improving environmental stewardship in the business</c:v>
                </c:pt>
                <c:pt idx="6">
                  <c:v>Attracting new employees</c:v>
                </c:pt>
                <c:pt idx="7">
                  <c:v>Forming local partnerships/buying local</c:v>
                </c:pt>
                <c:pt idx="8">
                  <c:v>Implementing new technologies or programs to improve processes</c:v>
                </c:pt>
                <c:pt idx="9">
                  <c:v>Developing business plans and strategies for the short and long term</c:v>
                </c:pt>
                <c:pt idx="10">
                  <c:v>Improving marketing and promotional activities to increase customer awareness</c:v>
                </c:pt>
                <c:pt idx="11">
                  <c:v>Improving online presence/activity of the business</c:v>
                </c:pt>
                <c:pt idx="12">
                  <c:v>Finding and applying to provincial and federal government funding programs</c:v>
                </c:pt>
              </c:strCache>
            </c:strRef>
          </c:cat>
          <c:val>
            <c:numRef>
              <c:f>Priorit!$F$2:$F$14</c:f>
              <c:numCache>
                <c:formatCode>General</c:formatCode>
                <c:ptCount val="13"/>
                <c:pt idx="0">
                  <c:v>68</c:v>
                </c:pt>
                <c:pt idx="1">
                  <c:v>60</c:v>
                </c:pt>
                <c:pt idx="2">
                  <c:v>132</c:v>
                </c:pt>
                <c:pt idx="3">
                  <c:v>109</c:v>
                </c:pt>
                <c:pt idx="4">
                  <c:v>99</c:v>
                </c:pt>
                <c:pt idx="5">
                  <c:v>100</c:v>
                </c:pt>
                <c:pt idx="6">
                  <c:v>99</c:v>
                </c:pt>
                <c:pt idx="7">
                  <c:v>118</c:v>
                </c:pt>
                <c:pt idx="8">
                  <c:v>144</c:v>
                </c:pt>
                <c:pt idx="9">
                  <c:v>189</c:v>
                </c:pt>
                <c:pt idx="10">
                  <c:v>157</c:v>
                </c:pt>
                <c:pt idx="11">
                  <c:v>141</c:v>
                </c:pt>
                <c:pt idx="12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6C-4105-9B6E-6171A8E8C7B8}"/>
            </c:ext>
          </c:extLst>
        </c:ser>
        <c:ser>
          <c:idx val="4"/>
          <c:order val="4"/>
          <c:tx>
            <c:strRef>
              <c:f>Priorit!$G$1</c:f>
              <c:strCache>
                <c:ptCount val="1"/>
                <c:pt idx="0">
                  <c:v>Extremely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Priorit!$B$2:$B$14</c:f>
              <c:strCache>
                <c:ptCount val="13"/>
                <c:pt idx="0">
                  <c:v>Increasing workforce diversity (gender, race, ethnic origin, sexual orientation, people with disabilities, etc.)</c:v>
                </c:pt>
                <c:pt idx="1">
                  <c:v>Recruiting for co-op, internship, or apprenticeship positions</c:v>
                </c:pt>
                <c:pt idx="2">
                  <c:v>Providing training or professional development opportunities to staff</c:v>
                </c:pt>
                <c:pt idx="3">
                  <c:v>Improving equity, diversity and inclusion practices in the business (in hiring, training, customer relations, etc.)</c:v>
                </c:pt>
                <c:pt idx="4">
                  <c:v>Finding more local suppliers and service providers</c:v>
                </c:pt>
                <c:pt idx="5">
                  <c:v>Improving environmental stewardship in the business</c:v>
                </c:pt>
                <c:pt idx="6">
                  <c:v>Attracting new employees</c:v>
                </c:pt>
                <c:pt idx="7">
                  <c:v>Forming local partnerships/buying local</c:v>
                </c:pt>
                <c:pt idx="8">
                  <c:v>Implementing new technologies or programs to improve processes</c:v>
                </c:pt>
                <c:pt idx="9">
                  <c:v>Developing business plans and strategies for the short and long term</c:v>
                </c:pt>
                <c:pt idx="10">
                  <c:v>Improving marketing and promotional activities to increase customer awareness</c:v>
                </c:pt>
                <c:pt idx="11">
                  <c:v>Improving online presence/activity of the business</c:v>
                </c:pt>
                <c:pt idx="12">
                  <c:v>Finding and applying to provincial and federal government funding programs</c:v>
                </c:pt>
              </c:strCache>
            </c:strRef>
          </c:cat>
          <c:val>
            <c:numRef>
              <c:f>Priorit!$G$2:$G$14</c:f>
              <c:numCache>
                <c:formatCode>General</c:formatCode>
                <c:ptCount val="13"/>
                <c:pt idx="0">
                  <c:v>29</c:v>
                </c:pt>
                <c:pt idx="1">
                  <c:v>42</c:v>
                </c:pt>
                <c:pt idx="2">
                  <c:v>53</c:v>
                </c:pt>
                <c:pt idx="3">
                  <c:v>58</c:v>
                </c:pt>
                <c:pt idx="4">
                  <c:v>64</c:v>
                </c:pt>
                <c:pt idx="5">
                  <c:v>66</c:v>
                </c:pt>
                <c:pt idx="6">
                  <c:v>73</c:v>
                </c:pt>
                <c:pt idx="7">
                  <c:v>96</c:v>
                </c:pt>
                <c:pt idx="8">
                  <c:v>114</c:v>
                </c:pt>
                <c:pt idx="9">
                  <c:v>148</c:v>
                </c:pt>
                <c:pt idx="10">
                  <c:v>173</c:v>
                </c:pt>
                <c:pt idx="11">
                  <c:v>175</c:v>
                </c:pt>
                <c:pt idx="12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6C-4105-9B6E-6171A8E8C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7570800"/>
        <c:axId val="617576376"/>
      </c:barChart>
      <c:catAx>
        <c:axId val="617570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7576376"/>
        <c:crosses val="autoZero"/>
        <c:auto val="1"/>
        <c:lblAlgn val="ctr"/>
        <c:lblOffset val="100"/>
        <c:noMultiLvlLbl val="0"/>
      </c:catAx>
      <c:valAx>
        <c:axId val="617576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757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Need!$C$3</c:f>
              <c:strCache>
                <c:ptCount val="1"/>
                <c:pt idx="0">
                  <c:v>Not at all 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Need!$B$4:$B$11</c:f>
              <c:strCache>
                <c:ptCount val="8"/>
                <c:pt idx="0">
                  <c:v>Sourcing PPE</c:v>
                </c:pt>
                <c:pt idx="1">
                  <c:v>Market research</c:v>
                </c:pt>
                <c:pt idx="2">
                  <c:v>Employee training</c:v>
                </c:pt>
                <c:pt idx="3">
                  <c:v>Capital investments and renovations to accommodate social distancing</c:v>
                </c:pt>
                <c:pt idx="4">
                  <c:v>Hiring staff</c:v>
                </c:pt>
                <c:pt idx="5">
                  <c:v>Sourcing critical supplies</c:v>
                </c:pt>
                <c:pt idx="6">
                  <c:v>Marketing and promotion</c:v>
                </c:pt>
                <c:pt idx="7">
                  <c:v>Financial assistance</c:v>
                </c:pt>
              </c:strCache>
            </c:strRef>
          </c:cat>
          <c:val>
            <c:numRef>
              <c:f>Need!$C$4:$C$11</c:f>
              <c:numCache>
                <c:formatCode>General</c:formatCode>
                <c:ptCount val="8"/>
                <c:pt idx="0">
                  <c:v>159</c:v>
                </c:pt>
                <c:pt idx="1">
                  <c:v>143</c:v>
                </c:pt>
                <c:pt idx="2">
                  <c:v>125</c:v>
                </c:pt>
                <c:pt idx="3">
                  <c:v>151</c:v>
                </c:pt>
                <c:pt idx="4">
                  <c:v>155</c:v>
                </c:pt>
                <c:pt idx="5">
                  <c:v>148</c:v>
                </c:pt>
                <c:pt idx="6">
                  <c:v>66</c:v>
                </c:pt>
                <c:pt idx="7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2-488D-A481-29638F3BB8EC}"/>
            </c:ext>
          </c:extLst>
        </c:ser>
        <c:ser>
          <c:idx val="1"/>
          <c:order val="1"/>
          <c:tx>
            <c:strRef>
              <c:f>Need!$D$3</c:f>
              <c:strCache>
                <c:ptCount val="1"/>
                <c:pt idx="0">
                  <c:v>A little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Need!$B$4:$B$11</c:f>
              <c:strCache>
                <c:ptCount val="8"/>
                <c:pt idx="0">
                  <c:v>Sourcing PPE</c:v>
                </c:pt>
                <c:pt idx="1">
                  <c:v>Market research</c:v>
                </c:pt>
                <c:pt idx="2">
                  <c:v>Employee training</c:v>
                </c:pt>
                <c:pt idx="3">
                  <c:v>Capital investments and renovations to accommodate social distancing</c:v>
                </c:pt>
                <c:pt idx="4">
                  <c:v>Hiring staff</c:v>
                </c:pt>
                <c:pt idx="5">
                  <c:v>Sourcing critical supplies</c:v>
                </c:pt>
                <c:pt idx="6">
                  <c:v>Marketing and promotion</c:v>
                </c:pt>
                <c:pt idx="7">
                  <c:v>Financial assistance</c:v>
                </c:pt>
              </c:strCache>
            </c:strRef>
          </c:cat>
          <c:val>
            <c:numRef>
              <c:f>Need!$D$4:$D$11</c:f>
              <c:numCache>
                <c:formatCode>General</c:formatCode>
                <c:ptCount val="8"/>
                <c:pt idx="0">
                  <c:v>128</c:v>
                </c:pt>
                <c:pt idx="1">
                  <c:v>130</c:v>
                </c:pt>
                <c:pt idx="2">
                  <c:v>120</c:v>
                </c:pt>
                <c:pt idx="3">
                  <c:v>113</c:v>
                </c:pt>
                <c:pt idx="4">
                  <c:v>113</c:v>
                </c:pt>
                <c:pt idx="5">
                  <c:v>99</c:v>
                </c:pt>
                <c:pt idx="6">
                  <c:v>72</c:v>
                </c:pt>
                <c:pt idx="7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D2-488D-A481-29638F3BB8EC}"/>
            </c:ext>
          </c:extLst>
        </c:ser>
        <c:ser>
          <c:idx val="2"/>
          <c:order val="2"/>
          <c:tx>
            <c:strRef>
              <c:f>Need!$E$3</c:f>
              <c:strCache>
                <c:ptCount val="1"/>
                <c:pt idx="0">
                  <c:v>Moderately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Need!$B$4:$B$11</c:f>
              <c:strCache>
                <c:ptCount val="8"/>
                <c:pt idx="0">
                  <c:v>Sourcing PPE</c:v>
                </c:pt>
                <c:pt idx="1">
                  <c:v>Market research</c:v>
                </c:pt>
                <c:pt idx="2">
                  <c:v>Employee training</c:v>
                </c:pt>
                <c:pt idx="3">
                  <c:v>Capital investments and renovations to accommodate social distancing</c:v>
                </c:pt>
                <c:pt idx="4">
                  <c:v>Hiring staff</c:v>
                </c:pt>
                <c:pt idx="5">
                  <c:v>Sourcing critical supplies</c:v>
                </c:pt>
                <c:pt idx="6">
                  <c:v>Marketing and promotion</c:v>
                </c:pt>
                <c:pt idx="7">
                  <c:v>Financial assistance</c:v>
                </c:pt>
              </c:strCache>
            </c:strRef>
          </c:cat>
          <c:val>
            <c:numRef>
              <c:f>Need!$E$4:$E$11</c:f>
              <c:numCache>
                <c:formatCode>General</c:formatCode>
                <c:ptCount val="8"/>
                <c:pt idx="0">
                  <c:v>129</c:v>
                </c:pt>
                <c:pt idx="1">
                  <c:v>145</c:v>
                </c:pt>
                <c:pt idx="2">
                  <c:v>125</c:v>
                </c:pt>
                <c:pt idx="3">
                  <c:v>122</c:v>
                </c:pt>
                <c:pt idx="4">
                  <c:v>113</c:v>
                </c:pt>
                <c:pt idx="5">
                  <c:v>118</c:v>
                </c:pt>
                <c:pt idx="6">
                  <c:v>130</c:v>
                </c:pt>
                <c:pt idx="7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D2-488D-A481-29638F3BB8EC}"/>
            </c:ext>
          </c:extLst>
        </c:ser>
        <c:ser>
          <c:idx val="3"/>
          <c:order val="3"/>
          <c:tx>
            <c:strRef>
              <c:f>Need!$F$3</c:f>
              <c:strCache>
                <c:ptCount val="1"/>
                <c:pt idx="0">
                  <c:v>Very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Need!$B$4:$B$11</c:f>
              <c:strCache>
                <c:ptCount val="8"/>
                <c:pt idx="0">
                  <c:v>Sourcing PPE</c:v>
                </c:pt>
                <c:pt idx="1">
                  <c:v>Market research</c:v>
                </c:pt>
                <c:pt idx="2">
                  <c:v>Employee training</c:v>
                </c:pt>
                <c:pt idx="3">
                  <c:v>Capital investments and renovations to accommodate social distancing</c:v>
                </c:pt>
                <c:pt idx="4">
                  <c:v>Hiring staff</c:v>
                </c:pt>
                <c:pt idx="5">
                  <c:v>Sourcing critical supplies</c:v>
                </c:pt>
                <c:pt idx="6">
                  <c:v>Marketing and promotion</c:v>
                </c:pt>
                <c:pt idx="7">
                  <c:v>Financial assistance</c:v>
                </c:pt>
              </c:strCache>
            </c:strRef>
          </c:cat>
          <c:val>
            <c:numRef>
              <c:f>Need!$F$4:$F$11</c:f>
              <c:numCache>
                <c:formatCode>General</c:formatCode>
                <c:ptCount val="8"/>
                <c:pt idx="0">
                  <c:v>84</c:v>
                </c:pt>
                <c:pt idx="1">
                  <c:v>81</c:v>
                </c:pt>
                <c:pt idx="2">
                  <c:v>125</c:v>
                </c:pt>
                <c:pt idx="3">
                  <c:v>94</c:v>
                </c:pt>
                <c:pt idx="4">
                  <c:v>102</c:v>
                </c:pt>
                <c:pt idx="5">
                  <c:v>110</c:v>
                </c:pt>
                <c:pt idx="6">
                  <c:v>138</c:v>
                </c:pt>
                <c:pt idx="7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D2-488D-A481-29638F3BB8EC}"/>
            </c:ext>
          </c:extLst>
        </c:ser>
        <c:ser>
          <c:idx val="4"/>
          <c:order val="4"/>
          <c:tx>
            <c:strRef>
              <c:f>Need!$G$3</c:f>
              <c:strCache>
                <c:ptCount val="1"/>
                <c:pt idx="0">
                  <c:v>Extremely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Need!$B$4:$B$11</c:f>
              <c:strCache>
                <c:ptCount val="8"/>
                <c:pt idx="0">
                  <c:v>Sourcing PPE</c:v>
                </c:pt>
                <c:pt idx="1">
                  <c:v>Market research</c:v>
                </c:pt>
                <c:pt idx="2">
                  <c:v>Employee training</c:v>
                </c:pt>
                <c:pt idx="3">
                  <c:v>Capital investments and renovations to accommodate social distancing</c:v>
                </c:pt>
                <c:pt idx="4">
                  <c:v>Hiring staff</c:v>
                </c:pt>
                <c:pt idx="5">
                  <c:v>Sourcing critical supplies</c:v>
                </c:pt>
                <c:pt idx="6">
                  <c:v>Marketing and promotion</c:v>
                </c:pt>
                <c:pt idx="7">
                  <c:v>Financial assistance</c:v>
                </c:pt>
              </c:strCache>
            </c:strRef>
          </c:cat>
          <c:val>
            <c:numRef>
              <c:f>Need!$G$4:$G$11</c:f>
              <c:numCache>
                <c:formatCode>General</c:formatCode>
                <c:ptCount val="8"/>
                <c:pt idx="0">
                  <c:v>44</c:v>
                </c:pt>
                <c:pt idx="1">
                  <c:v>47</c:v>
                </c:pt>
                <c:pt idx="2">
                  <c:v>50</c:v>
                </c:pt>
                <c:pt idx="3">
                  <c:v>53</c:v>
                </c:pt>
                <c:pt idx="4">
                  <c:v>64</c:v>
                </c:pt>
                <c:pt idx="5">
                  <c:v>66</c:v>
                </c:pt>
                <c:pt idx="6">
                  <c:v>140</c:v>
                </c:pt>
                <c:pt idx="7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D2-488D-A481-29638F3BB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0996384"/>
        <c:axId val="620993104"/>
      </c:barChart>
      <c:catAx>
        <c:axId val="620996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0993104"/>
        <c:crosses val="autoZero"/>
        <c:auto val="1"/>
        <c:lblAlgn val="ctr"/>
        <c:lblOffset val="100"/>
        <c:noMultiLvlLbl val="0"/>
      </c:catAx>
      <c:valAx>
        <c:axId val="620993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099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Obstacles!$C$4</c:f>
              <c:strCache>
                <c:ptCount val="1"/>
                <c:pt idx="0">
                  <c:v>Not at all 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Obstacles!$B$5:$B$10</c:f>
              <c:strCache>
                <c:ptCount val="6"/>
                <c:pt idx="0">
                  <c:v>Training staff</c:v>
                </c:pt>
                <c:pt idx="1">
                  <c:v>No challenges anticipated</c:v>
                </c:pt>
                <c:pt idx="2">
                  <c:v>Hiring staff</c:v>
                </c:pt>
                <c:pt idx="3">
                  <c:v>Understanding COVID-19 business guidelines</c:v>
                </c:pt>
                <c:pt idx="4">
                  <c:v>Cash flow/increased debt loads</c:v>
                </c:pt>
                <c:pt idx="5">
                  <c:v>Slow return of customers</c:v>
                </c:pt>
              </c:strCache>
            </c:strRef>
          </c:cat>
          <c:val>
            <c:numRef>
              <c:f>Obstacles!$C$5:$C$10</c:f>
              <c:numCache>
                <c:formatCode>General</c:formatCode>
                <c:ptCount val="6"/>
                <c:pt idx="0">
                  <c:v>160</c:v>
                </c:pt>
                <c:pt idx="1">
                  <c:v>167</c:v>
                </c:pt>
                <c:pt idx="2">
                  <c:v>169</c:v>
                </c:pt>
                <c:pt idx="3">
                  <c:v>67</c:v>
                </c:pt>
                <c:pt idx="4">
                  <c:v>56</c:v>
                </c:pt>
                <c:pt idx="5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E-4E39-A9A5-4A609A148F45}"/>
            </c:ext>
          </c:extLst>
        </c:ser>
        <c:ser>
          <c:idx val="1"/>
          <c:order val="1"/>
          <c:tx>
            <c:strRef>
              <c:f>Obstacles!$D$4</c:f>
              <c:strCache>
                <c:ptCount val="1"/>
                <c:pt idx="0">
                  <c:v>A little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Obstacles!$B$5:$B$10</c:f>
              <c:strCache>
                <c:ptCount val="6"/>
                <c:pt idx="0">
                  <c:v>Training staff</c:v>
                </c:pt>
                <c:pt idx="1">
                  <c:v>No challenges anticipated</c:v>
                </c:pt>
                <c:pt idx="2">
                  <c:v>Hiring staff</c:v>
                </c:pt>
                <c:pt idx="3">
                  <c:v>Understanding COVID-19 business guidelines</c:v>
                </c:pt>
                <c:pt idx="4">
                  <c:v>Cash flow/increased debt loads</c:v>
                </c:pt>
                <c:pt idx="5">
                  <c:v>Slow return of customers</c:v>
                </c:pt>
              </c:strCache>
            </c:strRef>
          </c:cat>
          <c:val>
            <c:numRef>
              <c:f>Obstacles!$D$5:$D$10</c:f>
              <c:numCache>
                <c:formatCode>General</c:formatCode>
                <c:ptCount val="6"/>
                <c:pt idx="0">
                  <c:v>102</c:v>
                </c:pt>
                <c:pt idx="1">
                  <c:v>57</c:v>
                </c:pt>
                <c:pt idx="2">
                  <c:v>104</c:v>
                </c:pt>
                <c:pt idx="3">
                  <c:v>73</c:v>
                </c:pt>
                <c:pt idx="4">
                  <c:v>60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EE-4E39-A9A5-4A609A148F45}"/>
            </c:ext>
          </c:extLst>
        </c:ser>
        <c:ser>
          <c:idx val="2"/>
          <c:order val="2"/>
          <c:tx>
            <c:strRef>
              <c:f>Obstacles!$E$4</c:f>
              <c:strCache>
                <c:ptCount val="1"/>
                <c:pt idx="0">
                  <c:v>Moderately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Obstacles!$B$5:$B$10</c:f>
              <c:strCache>
                <c:ptCount val="6"/>
                <c:pt idx="0">
                  <c:v>Training staff</c:v>
                </c:pt>
                <c:pt idx="1">
                  <c:v>No challenges anticipated</c:v>
                </c:pt>
                <c:pt idx="2">
                  <c:v>Hiring staff</c:v>
                </c:pt>
                <c:pt idx="3">
                  <c:v>Understanding COVID-19 business guidelines</c:v>
                </c:pt>
                <c:pt idx="4">
                  <c:v>Cash flow/increased debt loads</c:v>
                </c:pt>
                <c:pt idx="5">
                  <c:v>Slow return of customers</c:v>
                </c:pt>
              </c:strCache>
            </c:strRef>
          </c:cat>
          <c:val>
            <c:numRef>
              <c:f>Obstacles!$E$5:$E$10</c:f>
              <c:numCache>
                <c:formatCode>General</c:formatCode>
                <c:ptCount val="6"/>
                <c:pt idx="0">
                  <c:v>133</c:v>
                </c:pt>
                <c:pt idx="1">
                  <c:v>96</c:v>
                </c:pt>
                <c:pt idx="2">
                  <c:v>110</c:v>
                </c:pt>
                <c:pt idx="3">
                  <c:v>126</c:v>
                </c:pt>
                <c:pt idx="4">
                  <c:v>99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EE-4E39-A9A5-4A609A148F45}"/>
            </c:ext>
          </c:extLst>
        </c:ser>
        <c:ser>
          <c:idx val="3"/>
          <c:order val="3"/>
          <c:tx>
            <c:strRef>
              <c:f>Obstacles!$F$4</c:f>
              <c:strCache>
                <c:ptCount val="1"/>
                <c:pt idx="0">
                  <c:v>Very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Obstacles!$B$5:$B$10</c:f>
              <c:strCache>
                <c:ptCount val="6"/>
                <c:pt idx="0">
                  <c:v>Training staff</c:v>
                </c:pt>
                <c:pt idx="1">
                  <c:v>No challenges anticipated</c:v>
                </c:pt>
                <c:pt idx="2">
                  <c:v>Hiring staff</c:v>
                </c:pt>
                <c:pt idx="3">
                  <c:v>Understanding COVID-19 business guidelines</c:v>
                </c:pt>
                <c:pt idx="4">
                  <c:v>Cash flow/increased debt loads</c:v>
                </c:pt>
                <c:pt idx="5">
                  <c:v>Slow return of customers</c:v>
                </c:pt>
              </c:strCache>
            </c:strRef>
          </c:cat>
          <c:val>
            <c:numRef>
              <c:f>Obstacles!$F$5:$F$10</c:f>
              <c:numCache>
                <c:formatCode>General</c:formatCode>
                <c:ptCount val="6"/>
                <c:pt idx="0">
                  <c:v>102</c:v>
                </c:pt>
                <c:pt idx="1">
                  <c:v>53</c:v>
                </c:pt>
                <c:pt idx="2">
                  <c:v>90</c:v>
                </c:pt>
                <c:pt idx="3">
                  <c:v>150</c:v>
                </c:pt>
                <c:pt idx="4">
                  <c:v>123</c:v>
                </c:pt>
                <c:pt idx="5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EE-4E39-A9A5-4A609A148F45}"/>
            </c:ext>
          </c:extLst>
        </c:ser>
        <c:ser>
          <c:idx val="4"/>
          <c:order val="4"/>
          <c:tx>
            <c:strRef>
              <c:f>Obstacles!$G$4</c:f>
              <c:strCache>
                <c:ptCount val="1"/>
                <c:pt idx="0">
                  <c:v>Extremely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Obstacles!$B$5:$B$10</c:f>
              <c:strCache>
                <c:ptCount val="6"/>
                <c:pt idx="0">
                  <c:v>Training staff</c:v>
                </c:pt>
                <c:pt idx="1">
                  <c:v>No challenges anticipated</c:v>
                </c:pt>
                <c:pt idx="2">
                  <c:v>Hiring staff</c:v>
                </c:pt>
                <c:pt idx="3">
                  <c:v>Understanding COVID-19 business guidelines</c:v>
                </c:pt>
                <c:pt idx="4">
                  <c:v>Cash flow/increased debt loads</c:v>
                </c:pt>
                <c:pt idx="5">
                  <c:v>Slow return of customers</c:v>
                </c:pt>
              </c:strCache>
            </c:strRef>
          </c:cat>
          <c:val>
            <c:numRef>
              <c:f>Obstacles!$G$5:$G$10</c:f>
              <c:numCache>
                <c:formatCode>General</c:formatCode>
                <c:ptCount val="6"/>
                <c:pt idx="0">
                  <c:v>43</c:v>
                </c:pt>
                <c:pt idx="1">
                  <c:v>49</c:v>
                </c:pt>
                <c:pt idx="2">
                  <c:v>65</c:v>
                </c:pt>
                <c:pt idx="3">
                  <c:v>128</c:v>
                </c:pt>
                <c:pt idx="4">
                  <c:v>211</c:v>
                </c:pt>
                <c:pt idx="5">
                  <c:v>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EE-4E39-A9A5-4A609A148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0977688"/>
        <c:axId val="620978016"/>
      </c:barChart>
      <c:catAx>
        <c:axId val="620977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0978016"/>
        <c:crosses val="autoZero"/>
        <c:auto val="1"/>
        <c:lblAlgn val="ctr"/>
        <c:lblOffset val="100"/>
        <c:noMultiLvlLbl val="0"/>
      </c:catAx>
      <c:valAx>
        <c:axId val="620978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0977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Assist!$C$4</c:f>
              <c:strCache>
                <c:ptCount val="1"/>
                <c:pt idx="0">
                  <c:v>Not at all 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Assist!$B$5:$B$15</c:f>
              <c:strCache>
                <c:ptCount val="11"/>
                <c:pt idx="0">
                  <c:v>Sourcing new suppliers</c:v>
                </c:pt>
                <c:pt idx="1">
                  <c:v>New business partnerships </c:v>
                </c:pt>
                <c:pt idx="2">
                  <c:v>Staff training</c:v>
                </c:pt>
                <c:pt idx="3">
                  <c:v>Access to new international markets</c:v>
                </c:pt>
                <c:pt idx="4">
                  <c:v>Business planning and strategy</c:v>
                </c:pt>
                <c:pt idx="5">
                  <c:v>Support with technology adoption</c:v>
                </c:pt>
                <c:pt idx="6">
                  <c:v>Market intelligence</c:v>
                </c:pt>
                <c:pt idx="7">
                  <c:v>Marketing</c:v>
                </c:pt>
                <c:pt idx="8">
                  <c:v>Advocacy to provincial and/or federal governments</c:v>
                </c:pt>
                <c:pt idx="9">
                  <c:v>Financial incentives for new business investment</c:v>
                </c:pt>
                <c:pt idx="10">
                  <c:v>Financial incentives for business growth</c:v>
                </c:pt>
              </c:strCache>
            </c:strRef>
          </c:cat>
          <c:val>
            <c:numRef>
              <c:f>Assist!$C$5:$C$15</c:f>
              <c:numCache>
                <c:formatCode>General</c:formatCode>
                <c:ptCount val="11"/>
                <c:pt idx="0">
                  <c:v>179</c:v>
                </c:pt>
                <c:pt idx="1">
                  <c:v>186</c:v>
                </c:pt>
                <c:pt idx="2">
                  <c:v>147</c:v>
                </c:pt>
                <c:pt idx="3">
                  <c:v>264</c:v>
                </c:pt>
                <c:pt idx="4">
                  <c:v>119</c:v>
                </c:pt>
                <c:pt idx="5">
                  <c:v>135</c:v>
                </c:pt>
                <c:pt idx="6">
                  <c:v>110</c:v>
                </c:pt>
                <c:pt idx="7">
                  <c:v>84</c:v>
                </c:pt>
                <c:pt idx="8">
                  <c:v>91</c:v>
                </c:pt>
                <c:pt idx="9">
                  <c:v>121</c:v>
                </c:pt>
                <c:pt idx="1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A-4FE0-8E55-0DFCC51E2C68}"/>
            </c:ext>
          </c:extLst>
        </c:ser>
        <c:ser>
          <c:idx val="1"/>
          <c:order val="1"/>
          <c:tx>
            <c:strRef>
              <c:f>Assist!$D$4</c:f>
              <c:strCache>
                <c:ptCount val="1"/>
                <c:pt idx="0">
                  <c:v>A little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Assist!$B$5:$B$15</c:f>
              <c:strCache>
                <c:ptCount val="11"/>
                <c:pt idx="0">
                  <c:v>Sourcing new suppliers</c:v>
                </c:pt>
                <c:pt idx="1">
                  <c:v>New business partnerships </c:v>
                </c:pt>
                <c:pt idx="2">
                  <c:v>Staff training</c:v>
                </c:pt>
                <c:pt idx="3">
                  <c:v>Access to new international markets</c:v>
                </c:pt>
                <c:pt idx="4">
                  <c:v>Business planning and strategy</c:v>
                </c:pt>
                <c:pt idx="5">
                  <c:v>Support with technology adoption</c:v>
                </c:pt>
                <c:pt idx="6">
                  <c:v>Market intelligence</c:v>
                </c:pt>
                <c:pt idx="7">
                  <c:v>Marketing</c:v>
                </c:pt>
                <c:pt idx="8">
                  <c:v>Advocacy to provincial and/or federal governments</c:v>
                </c:pt>
                <c:pt idx="9">
                  <c:v>Financial incentives for new business investment</c:v>
                </c:pt>
                <c:pt idx="10">
                  <c:v>Financial incentives for business growth</c:v>
                </c:pt>
              </c:strCache>
            </c:strRef>
          </c:cat>
          <c:val>
            <c:numRef>
              <c:f>Assist!$D$5:$D$15</c:f>
              <c:numCache>
                <c:formatCode>General</c:formatCode>
                <c:ptCount val="11"/>
                <c:pt idx="0">
                  <c:v>114</c:v>
                </c:pt>
                <c:pt idx="1">
                  <c:v>94</c:v>
                </c:pt>
                <c:pt idx="2">
                  <c:v>108</c:v>
                </c:pt>
                <c:pt idx="3">
                  <c:v>68</c:v>
                </c:pt>
                <c:pt idx="4">
                  <c:v>108</c:v>
                </c:pt>
                <c:pt idx="5">
                  <c:v>80</c:v>
                </c:pt>
                <c:pt idx="6">
                  <c:v>85</c:v>
                </c:pt>
                <c:pt idx="7">
                  <c:v>81</c:v>
                </c:pt>
                <c:pt idx="8">
                  <c:v>61</c:v>
                </c:pt>
                <c:pt idx="9">
                  <c:v>79</c:v>
                </c:pt>
                <c:pt idx="10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2A-4FE0-8E55-0DFCC51E2C68}"/>
            </c:ext>
          </c:extLst>
        </c:ser>
        <c:ser>
          <c:idx val="2"/>
          <c:order val="2"/>
          <c:tx>
            <c:strRef>
              <c:f>Assist!$E$4</c:f>
              <c:strCache>
                <c:ptCount val="1"/>
                <c:pt idx="0">
                  <c:v>Moderately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Assist!$B$5:$B$15</c:f>
              <c:strCache>
                <c:ptCount val="11"/>
                <c:pt idx="0">
                  <c:v>Sourcing new suppliers</c:v>
                </c:pt>
                <c:pt idx="1">
                  <c:v>New business partnerships </c:v>
                </c:pt>
                <c:pt idx="2">
                  <c:v>Staff training</c:v>
                </c:pt>
                <c:pt idx="3">
                  <c:v>Access to new international markets</c:v>
                </c:pt>
                <c:pt idx="4">
                  <c:v>Business planning and strategy</c:v>
                </c:pt>
                <c:pt idx="5">
                  <c:v>Support with technology adoption</c:v>
                </c:pt>
                <c:pt idx="6">
                  <c:v>Market intelligence</c:v>
                </c:pt>
                <c:pt idx="7">
                  <c:v>Marketing</c:v>
                </c:pt>
                <c:pt idx="8">
                  <c:v>Advocacy to provincial and/or federal governments</c:v>
                </c:pt>
                <c:pt idx="9">
                  <c:v>Financial incentives for new business investment</c:v>
                </c:pt>
                <c:pt idx="10">
                  <c:v>Financial incentives for business growth</c:v>
                </c:pt>
              </c:strCache>
            </c:strRef>
          </c:cat>
          <c:val>
            <c:numRef>
              <c:f>Assist!$E$5:$E$15</c:f>
              <c:numCache>
                <c:formatCode>General</c:formatCode>
                <c:ptCount val="11"/>
                <c:pt idx="0">
                  <c:v>111</c:v>
                </c:pt>
                <c:pt idx="1">
                  <c:v>106</c:v>
                </c:pt>
                <c:pt idx="2">
                  <c:v>118</c:v>
                </c:pt>
                <c:pt idx="3">
                  <c:v>71</c:v>
                </c:pt>
                <c:pt idx="4">
                  <c:v>134</c:v>
                </c:pt>
                <c:pt idx="5">
                  <c:v>119</c:v>
                </c:pt>
                <c:pt idx="6">
                  <c:v>129</c:v>
                </c:pt>
                <c:pt idx="7">
                  <c:v>110</c:v>
                </c:pt>
                <c:pt idx="8">
                  <c:v>106</c:v>
                </c:pt>
                <c:pt idx="9">
                  <c:v>83</c:v>
                </c:pt>
                <c:pt idx="10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2A-4FE0-8E55-0DFCC51E2C68}"/>
            </c:ext>
          </c:extLst>
        </c:ser>
        <c:ser>
          <c:idx val="3"/>
          <c:order val="3"/>
          <c:tx>
            <c:strRef>
              <c:f>Assist!$F$4</c:f>
              <c:strCache>
                <c:ptCount val="1"/>
                <c:pt idx="0">
                  <c:v>Very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Assist!$B$5:$B$15</c:f>
              <c:strCache>
                <c:ptCount val="11"/>
                <c:pt idx="0">
                  <c:v>Sourcing new suppliers</c:v>
                </c:pt>
                <c:pt idx="1">
                  <c:v>New business partnerships </c:v>
                </c:pt>
                <c:pt idx="2">
                  <c:v>Staff training</c:v>
                </c:pt>
                <c:pt idx="3">
                  <c:v>Access to new international markets</c:v>
                </c:pt>
                <c:pt idx="4">
                  <c:v>Business planning and strategy</c:v>
                </c:pt>
                <c:pt idx="5">
                  <c:v>Support with technology adoption</c:v>
                </c:pt>
                <c:pt idx="6">
                  <c:v>Market intelligence</c:v>
                </c:pt>
                <c:pt idx="7">
                  <c:v>Marketing</c:v>
                </c:pt>
                <c:pt idx="8">
                  <c:v>Advocacy to provincial and/or federal governments</c:v>
                </c:pt>
                <c:pt idx="9">
                  <c:v>Financial incentives for new business investment</c:v>
                </c:pt>
                <c:pt idx="10">
                  <c:v>Financial incentives for business growth</c:v>
                </c:pt>
              </c:strCache>
            </c:strRef>
          </c:cat>
          <c:val>
            <c:numRef>
              <c:f>Assist!$F$5:$F$15</c:f>
              <c:numCache>
                <c:formatCode>General</c:formatCode>
                <c:ptCount val="11"/>
                <c:pt idx="0">
                  <c:v>68</c:v>
                </c:pt>
                <c:pt idx="1">
                  <c:v>81</c:v>
                </c:pt>
                <c:pt idx="2">
                  <c:v>91</c:v>
                </c:pt>
                <c:pt idx="3">
                  <c:v>55</c:v>
                </c:pt>
                <c:pt idx="4">
                  <c:v>97</c:v>
                </c:pt>
                <c:pt idx="5">
                  <c:v>115</c:v>
                </c:pt>
                <c:pt idx="6">
                  <c:v>109</c:v>
                </c:pt>
                <c:pt idx="7">
                  <c:v>117</c:v>
                </c:pt>
                <c:pt idx="8">
                  <c:v>104</c:v>
                </c:pt>
                <c:pt idx="9">
                  <c:v>75</c:v>
                </c:pt>
                <c:pt idx="10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2A-4FE0-8E55-0DFCC51E2C68}"/>
            </c:ext>
          </c:extLst>
        </c:ser>
        <c:ser>
          <c:idx val="4"/>
          <c:order val="4"/>
          <c:tx>
            <c:strRef>
              <c:f>Assist!$G$4</c:f>
              <c:strCache>
                <c:ptCount val="1"/>
                <c:pt idx="0">
                  <c:v>Extremely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Assist!$B$5:$B$15</c:f>
              <c:strCache>
                <c:ptCount val="11"/>
                <c:pt idx="0">
                  <c:v>Sourcing new suppliers</c:v>
                </c:pt>
                <c:pt idx="1">
                  <c:v>New business partnerships </c:v>
                </c:pt>
                <c:pt idx="2">
                  <c:v>Staff training</c:v>
                </c:pt>
                <c:pt idx="3">
                  <c:v>Access to new international markets</c:v>
                </c:pt>
                <c:pt idx="4">
                  <c:v>Business planning and strategy</c:v>
                </c:pt>
                <c:pt idx="5">
                  <c:v>Support with technology adoption</c:v>
                </c:pt>
                <c:pt idx="6">
                  <c:v>Market intelligence</c:v>
                </c:pt>
                <c:pt idx="7">
                  <c:v>Marketing</c:v>
                </c:pt>
                <c:pt idx="8">
                  <c:v>Advocacy to provincial and/or federal governments</c:v>
                </c:pt>
                <c:pt idx="9">
                  <c:v>Financial incentives for new business investment</c:v>
                </c:pt>
                <c:pt idx="10">
                  <c:v>Financial incentives for business growth</c:v>
                </c:pt>
              </c:strCache>
            </c:strRef>
          </c:cat>
          <c:val>
            <c:numRef>
              <c:f>Assist!$G$5:$G$15</c:f>
              <c:numCache>
                <c:formatCode>General</c:formatCode>
                <c:ptCount val="11"/>
                <c:pt idx="0">
                  <c:v>45</c:v>
                </c:pt>
                <c:pt idx="1">
                  <c:v>47</c:v>
                </c:pt>
                <c:pt idx="2">
                  <c:v>50</c:v>
                </c:pt>
                <c:pt idx="3">
                  <c:v>61</c:v>
                </c:pt>
                <c:pt idx="4">
                  <c:v>64</c:v>
                </c:pt>
                <c:pt idx="5">
                  <c:v>70</c:v>
                </c:pt>
                <c:pt idx="6">
                  <c:v>87</c:v>
                </c:pt>
                <c:pt idx="7">
                  <c:v>133</c:v>
                </c:pt>
                <c:pt idx="8">
                  <c:v>154</c:v>
                </c:pt>
                <c:pt idx="9">
                  <c:v>163</c:v>
                </c:pt>
                <c:pt idx="10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2A-4FE0-8E55-0DFCC51E2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7573752"/>
        <c:axId val="617575392"/>
      </c:barChart>
      <c:catAx>
        <c:axId val="617573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7575392"/>
        <c:crosses val="autoZero"/>
        <c:auto val="1"/>
        <c:lblAlgn val="ctr"/>
        <c:lblOffset val="100"/>
        <c:noMultiLvlLbl val="0"/>
      </c:catAx>
      <c:valAx>
        <c:axId val="617575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7573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Woman!$B$3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F1-43F7-A3C8-F3A68B81D3D5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F1-43F7-A3C8-F3A68B81D3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Woman!$A$4:$A$5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Woman!$B$4:$B$5</c:f>
              <c:numCache>
                <c:formatCode>General</c:formatCode>
                <c:ptCount val="2"/>
                <c:pt idx="0">
                  <c:v>428</c:v>
                </c:pt>
                <c:pt idx="1">
                  <c:v>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F1-43F7-A3C8-F3A68B81D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Tour!$B$2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3C-44C4-9CF0-C01C506A8899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3C-44C4-9CF0-C01C506A88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Tour!$A$3:$A$4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Tour!$B$3:$B$4</c:f>
              <c:numCache>
                <c:formatCode>General</c:formatCode>
                <c:ptCount val="2"/>
                <c:pt idx="0">
                  <c:v>163</c:v>
                </c:pt>
                <c:pt idx="1">
                  <c:v>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3C-44C4-9CF0-C01C506A8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Sector!$B$2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Sector!$A$3:$A$21</c:f>
              <c:strCache>
                <c:ptCount val="19"/>
                <c:pt idx="0">
                  <c:v>Wholesale trade</c:v>
                </c:pt>
                <c:pt idx="1">
                  <c:v>Utilities</c:v>
                </c:pt>
                <c:pt idx="2">
                  <c:v>Transportation and warehousing</c:v>
                </c:pt>
                <c:pt idx="3">
                  <c:v>Retail trade</c:v>
                </c:pt>
                <c:pt idx="4">
                  <c:v>Real estate, and rental and leasing services</c:v>
                </c:pt>
                <c:pt idx="5">
                  <c:v>Public administration</c:v>
                </c:pt>
                <c:pt idx="6">
                  <c:v>Professional, scientific and technical services</c:v>
                </c:pt>
                <c:pt idx="7">
                  <c:v>Other services (except public administration)</c:v>
                </c:pt>
                <c:pt idx="8">
                  <c:v>Manufacturing</c:v>
                </c:pt>
                <c:pt idx="9">
                  <c:v>Management of companies and enterprises</c:v>
                </c:pt>
                <c:pt idx="10">
                  <c:v>Information and cultural industries</c:v>
                </c:pt>
                <c:pt idx="11">
                  <c:v>Health care and social assistance</c:v>
                </c:pt>
                <c:pt idx="12">
                  <c:v>Finance and insurance</c:v>
                </c:pt>
                <c:pt idx="13">
                  <c:v>Educational services</c:v>
                </c:pt>
                <c:pt idx="14">
                  <c:v>Construction</c:v>
                </c:pt>
                <c:pt idx="15">
                  <c:v>Arts, entertainment and recreation</c:v>
                </c:pt>
                <c:pt idx="16">
                  <c:v>Agriculture, forestry, fishing and hunting</c:v>
                </c:pt>
                <c:pt idx="17">
                  <c:v>Admin/support, waste management, remediation</c:v>
                </c:pt>
                <c:pt idx="18">
                  <c:v>Accommodation and food services</c:v>
                </c:pt>
              </c:strCache>
            </c:strRef>
          </c:cat>
          <c:val>
            <c:numRef>
              <c:f>Sector!$B$3:$B$21</c:f>
              <c:numCache>
                <c:formatCode>General</c:formatCode>
                <c:ptCount val="19"/>
                <c:pt idx="0">
                  <c:v>14</c:v>
                </c:pt>
                <c:pt idx="1">
                  <c:v>2</c:v>
                </c:pt>
                <c:pt idx="2">
                  <c:v>19</c:v>
                </c:pt>
                <c:pt idx="3">
                  <c:v>112</c:v>
                </c:pt>
                <c:pt idx="4">
                  <c:v>9</c:v>
                </c:pt>
                <c:pt idx="5">
                  <c:v>1</c:v>
                </c:pt>
                <c:pt idx="6">
                  <c:v>52</c:v>
                </c:pt>
                <c:pt idx="7">
                  <c:v>74</c:v>
                </c:pt>
                <c:pt idx="8">
                  <c:v>72</c:v>
                </c:pt>
                <c:pt idx="9">
                  <c:v>1</c:v>
                </c:pt>
                <c:pt idx="10">
                  <c:v>4</c:v>
                </c:pt>
                <c:pt idx="11">
                  <c:v>60</c:v>
                </c:pt>
                <c:pt idx="12">
                  <c:v>31</c:v>
                </c:pt>
                <c:pt idx="13">
                  <c:v>27</c:v>
                </c:pt>
                <c:pt idx="14">
                  <c:v>30</c:v>
                </c:pt>
                <c:pt idx="15">
                  <c:v>72</c:v>
                </c:pt>
                <c:pt idx="16">
                  <c:v>22</c:v>
                </c:pt>
                <c:pt idx="17">
                  <c:v>9</c:v>
                </c:pt>
                <c:pt idx="18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00-4A5A-AC98-CAA61F859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2171240"/>
        <c:axId val="612174192"/>
      </c:barChart>
      <c:catAx>
        <c:axId val="612171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2174192"/>
        <c:crosses val="autoZero"/>
        <c:auto val="1"/>
        <c:lblAlgn val="ctr"/>
        <c:lblOffset val="100"/>
        <c:noMultiLvlLbl val="0"/>
      </c:catAx>
      <c:valAx>
        <c:axId val="612174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217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Staff!$G$2</c:f>
              <c:strCache>
                <c:ptCount val="1"/>
                <c:pt idx="0">
                  <c:v>Part-time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6600449618606713E-16"/>
                  <c:y val="-5.6644880174291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73-4729-823D-3967AFAE43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Staff!$F$3:$F$6</c:f>
              <c:strCache>
                <c:ptCount val="4"/>
                <c:pt idx="0">
                  <c:v>Currently employed</c:v>
                </c:pt>
                <c:pt idx="1">
                  <c:v>Employed prior to Jan 2020</c:v>
                </c:pt>
                <c:pt idx="2">
                  <c:v>Post-pandemic needs</c:v>
                </c:pt>
                <c:pt idx="3">
                  <c:v>Hiring within 6 months</c:v>
                </c:pt>
              </c:strCache>
            </c:strRef>
          </c:cat>
          <c:val>
            <c:numRef>
              <c:f>Staff!$G$3:$G$6</c:f>
              <c:numCache>
                <c:formatCode>#,##0</c:formatCode>
                <c:ptCount val="4"/>
                <c:pt idx="0">
                  <c:v>2303</c:v>
                </c:pt>
                <c:pt idx="1">
                  <c:v>4666</c:v>
                </c:pt>
                <c:pt idx="2">
                  <c:v>5209</c:v>
                </c:pt>
                <c:pt idx="3">
                  <c:v>1204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73-4729-823D-3967AFAE4335}"/>
            </c:ext>
          </c:extLst>
        </c:ser>
        <c:ser>
          <c:idx val="1"/>
          <c:order val="1"/>
          <c:tx>
            <c:strRef>
              <c:f>Staff!$H$2</c:f>
              <c:strCache>
                <c:ptCount val="1"/>
                <c:pt idx="0">
                  <c:v>Full-time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Staff!$F$3:$F$6</c:f>
              <c:strCache>
                <c:ptCount val="4"/>
                <c:pt idx="0">
                  <c:v>Currently employed</c:v>
                </c:pt>
                <c:pt idx="1">
                  <c:v>Employed prior to Jan 2020</c:v>
                </c:pt>
                <c:pt idx="2">
                  <c:v>Post-pandemic needs</c:v>
                </c:pt>
                <c:pt idx="3">
                  <c:v>Hiring within 6 months</c:v>
                </c:pt>
              </c:strCache>
            </c:strRef>
          </c:cat>
          <c:val>
            <c:numRef>
              <c:f>Staff!$H$3:$H$6</c:f>
              <c:numCache>
                <c:formatCode>#,##0</c:formatCode>
                <c:ptCount val="4"/>
                <c:pt idx="0">
                  <c:v>7473</c:v>
                </c:pt>
                <c:pt idx="1">
                  <c:v>11060</c:v>
                </c:pt>
                <c:pt idx="2">
                  <c:v>11191</c:v>
                </c:pt>
                <c:pt idx="3">
                  <c:v>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73-4729-823D-3967AFAE4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5299288"/>
        <c:axId val="475294040"/>
      </c:barChart>
      <c:catAx>
        <c:axId val="475299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5294040"/>
        <c:crosses val="autoZero"/>
        <c:auto val="1"/>
        <c:lblAlgn val="ctr"/>
        <c:lblOffset val="100"/>
        <c:noMultiLvlLbl val="0"/>
      </c:catAx>
      <c:valAx>
        <c:axId val="475294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5299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Revenue!$B$3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BF-42A4-878A-998908F96908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BF-42A4-878A-998908F969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Revenue!$A$4:$A$5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Revenue!$B$4:$B$5</c:f>
              <c:numCache>
                <c:formatCode>General</c:formatCode>
                <c:ptCount val="2"/>
                <c:pt idx="0">
                  <c:v>117</c:v>
                </c:pt>
                <c:pt idx="1">
                  <c:v>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BF-42A4-878A-998908F96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Revenue!$A$36</c:f>
              <c:strCache>
                <c:ptCount val="1"/>
                <c:pt idx="0">
                  <c:v>Lost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Revenue!$B$35</c:f>
              <c:strCache>
                <c:ptCount val="1"/>
                <c:pt idx="0">
                  <c:v>Lost Revenue</c:v>
                </c:pt>
              </c:strCache>
            </c:strRef>
          </c:cat>
          <c:val>
            <c:numRef>
              <c:f>Revenue!$B$36</c:f>
              <c:numCache>
                <c:formatCode>#,##0.0</c:formatCode>
                <c:ptCount val="1"/>
                <c:pt idx="0">
                  <c:v>388.540841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0-4DF5-97E7-3C2C25E87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5407368"/>
        <c:axId val="575398512"/>
      </c:barChart>
      <c:catAx>
        <c:axId val="575407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5398512"/>
        <c:crosses val="autoZero"/>
        <c:auto val="1"/>
        <c:lblAlgn val="ctr"/>
        <c:lblOffset val="100"/>
        <c:noMultiLvlLbl val="0"/>
      </c:catAx>
      <c:valAx>
        <c:axId val="57539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407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Revenue!$A$13:$A$17</c:f>
              <c:strCache>
                <c:ptCount val="5"/>
                <c:pt idx="0">
                  <c:v>0</c:v>
                </c:pt>
                <c:pt idx="1">
                  <c:v>1-25</c:v>
                </c:pt>
                <c:pt idx="2">
                  <c:v>26-50</c:v>
                </c:pt>
                <c:pt idx="3">
                  <c:v>51-75</c:v>
                </c:pt>
                <c:pt idx="4">
                  <c:v>76-100</c:v>
                </c:pt>
              </c:strCache>
            </c:strRef>
          </c:cat>
          <c:val>
            <c:numRef>
              <c:f>Revenue!$B$13:$B$17</c:f>
              <c:numCache>
                <c:formatCode>General</c:formatCode>
                <c:ptCount val="5"/>
                <c:pt idx="0">
                  <c:v>5</c:v>
                </c:pt>
                <c:pt idx="1">
                  <c:v>117</c:v>
                </c:pt>
                <c:pt idx="2">
                  <c:v>148</c:v>
                </c:pt>
                <c:pt idx="3">
                  <c:v>111</c:v>
                </c:pt>
                <c:pt idx="4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B4-40F3-A052-D26F959A7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5419672"/>
        <c:axId val="615416720"/>
      </c:barChart>
      <c:catAx>
        <c:axId val="61541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5416720"/>
        <c:crosses val="autoZero"/>
        <c:auto val="1"/>
        <c:lblAlgn val="ctr"/>
        <c:lblOffset val="100"/>
        <c:noMultiLvlLbl val="0"/>
      </c:catAx>
      <c:valAx>
        <c:axId val="61541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5419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55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BC11-3607-470D-BA18-BEB46717AD88}" type="datetimeFigureOut">
              <a:rPr lang="en-US" smtClean="0"/>
              <a:t>2021-06-07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E50E9712-9639-4E1F-B3B6-7D6E0AA13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7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1066801"/>
            <a:ext cx="2057400" cy="350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066800"/>
            <a:ext cx="4876800" cy="50593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BC11-3607-470D-BA18-BEB46717AD88}" type="datetimeFigureOut">
              <a:rPr lang="en-US" smtClean="0"/>
              <a:t>2021-06-07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E50E9712-9639-4E1F-B3B6-7D6E0AA13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BC11-3607-470D-BA18-BEB46717AD88}" type="datetimeFigureOut">
              <a:rPr lang="en-US" smtClean="0"/>
              <a:t>2021-06-07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62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E50E9712-9639-4E1F-B3B6-7D6E0AA13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8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6897687" cy="11556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6897687" cy="127288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BC11-3607-470D-BA18-BEB46717AD88}" type="datetimeFigureOut">
              <a:rPr lang="en-US" smtClean="0"/>
              <a:t>2021-06-07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62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E50E9712-9639-4E1F-B3B6-7D6E0AA13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4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239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1"/>
            <a:ext cx="3048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5814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BC11-3607-470D-BA18-BEB46717AD88}" type="datetimeFigureOut">
              <a:rPr lang="en-US" smtClean="0"/>
              <a:t>2021-06-07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62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E50E9712-9639-4E1F-B3B6-7D6E0AA13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3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975" y="762000"/>
            <a:ext cx="70866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0975" y="1874838"/>
            <a:ext cx="2897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0975" y="2514600"/>
            <a:ext cx="2897188" cy="3006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874838"/>
            <a:ext cx="3508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514600"/>
            <a:ext cx="3508375" cy="2778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BC11-3607-470D-BA18-BEB46717AD88}" type="datetimeFigureOut">
              <a:rPr lang="en-US" smtClean="0"/>
              <a:t>2021-06-07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62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E50E9712-9639-4E1F-B3B6-7D6E0AA13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4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0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BC11-3607-470D-BA18-BEB46717AD88}" type="datetimeFigureOut">
              <a:rPr lang="en-US" smtClean="0"/>
              <a:t>2021-06-07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62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E50E9712-9639-4E1F-B3B6-7D6E0AA13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8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BC11-3607-470D-BA18-BEB46717AD88}" type="datetimeFigureOut">
              <a:rPr lang="en-US" smtClean="0"/>
              <a:t>2021-06-07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624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E50E9712-9639-4E1F-B3B6-7D6E0AA13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1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38200"/>
            <a:ext cx="2170113" cy="10145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1"/>
            <a:ext cx="3663950" cy="48767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2170113" cy="3886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BC11-3607-470D-BA18-BEB46717AD88}" type="datetimeFigureOut">
              <a:rPr lang="en-US" smtClean="0"/>
              <a:t>2021-06-07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624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E50E9712-9639-4E1F-B3B6-7D6E0AA13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0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800600"/>
            <a:ext cx="5257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0200" y="990599"/>
            <a:ext cx="6629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367338"/>
            <a:ext cx="5257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BC11-3607-470D-BA18-BEB46717AD88}" type="datetimeFigureOut">
              <a:rPr lang="en-US" smtClean="0"/>
              <a:t>2021-06-07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624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E50E9712-9639-4E1F-B3B6-7D6E0AA13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0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960437"/>
            <a:ext cx="7391400" cy="107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286001"/>
            <a:ext cx="64008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2BC11-3607-470D-BA18-BEB46717AD88}" type="datetimeFigureOut">
              <a:rPr lang="en-US" smtClean="0"/>
              <a:t>2021-06-07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56350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962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E50E9712-9639-4E1F-B3B6-7D6E0AA13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2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Niagara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-19 Business Impact Survey – Part 3 Results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GNCC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Espresso Live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June 9, 2021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4267200"/>
            <a:ext cx="70866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Blake Landry,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Ec.D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Manager, Economic Research &amp; Analysis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Niagara Region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Population, Niagara Region"/>
          <p:cNvSpPr txBox="1">
            <a:spLocks noGrp="1"/>
          </p:cNvSpPr>
          <p:nvPr>
            <p:ph type="title"/>
          </p:nvPr>
        </p:nvSpPr>
        <p:spPr>
          <a:xfrm>
            <a:off x="2175733" y="993229"/>
            <a:ext cx="45640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Percentage of Revenue 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Lost in 2020 (n=468)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 descr="A bar graph that shows percentage range of lost revenue by respondents:&#10;&#10;0 percent: 5&#10;1 to 25 percent: 117&#10;26 to 50 percent: 148&#10;51 to 75 percent: 111&#10;76 to 100 percent: 87" title="Estimate Estimated Percentage of Revenue Lost in 2020 Bar Graph of revenue lost in 2020"/>
          <p:cNvGraphicFramePr/>
          <p:nvPr>
            <p:extLst>
              <p:ext uri="{D42A27DB-BD31-4B8C-83A1-F6EECF244321}">
                <p14:modId xmlns:p14="http://schemas.microsoft.com/office/powerpoint/2010/main" val="3883187222"/>
              </p:ext>
            </p:extLst>
          </p:nvPr>
        </p:nvGraphicFramePr>
        <p:xfrm>
          <a:off x="2245586" y="2209800"/>
          <a:ext cx="4424363" cy="277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503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Population, Niagara Region"/>
          <p:cNvSpPr txBox="1">
            <a:spLocks noGrp="1"/>
          </p:cNvSpPr>
          <p:nvPr>
            <p:ph type="title"/>
          </p:nvPr>
        </p:nvSpPr>
        <p:spPr>
          <a:xfrm>
            <a:off x="1828800" y="381000"/>
            <a:ext cx="51713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Businesses That Lost Revenue in 2020 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by Sector (n=463)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 descr="A bar graph that shows number of businesses that lost revenue by sector in 2020. &#10;&#10;Agriculture: 81&#10;Administrative support, waste management and remediation: 7&#10;Agriculture, forestry, fishing and hunting: 9&#10;Arts, entertainment and recreation: 53&#10;Construction: 17&#10;Educational services: 20&#10;Finance and insurance: 8&#10;Health care and social assistance: 41&#10;Information and cultural industries: 3&#10;Management of companies and enterprises: 1&#10;Manufacturing: 39&#10;Other services: 53&#10;Professional, scientific and technical services: 28&#10;Public administration: 1&#10;Real estate, rental and leasing: 3&#10;Retail trade: 75&#10;Transportation and warehousing: 15&#10;Utilities: 0&#10;Wholesale trade: 9" title="Business that lost revenue in 2020 by sector"/>
          <p:cNvGraphicFramePr/>
          <p:nvPr>
            <p:extLst>
              <p:ext uri="{D42A27DB-BD31-4B8C-83A1-F6EECF244321}">
                <p14:modId xmlns:p14="http://schemas.microsoft.com/office/powerpoint/2010/main" val="822825447"/>
              </p:ext>
            </p:extLst>
          </p:nvPr>
        </p:nvGraphicFramePr>
        <p:xfrm>
          <a:off x="990600" y="1066800"/>
          <a:ext cx="7115175" cy="4996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82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Population, Niagara Region"/>
          <p:cNvSpPr txBox="1">
            <a:spLocks noGrp="1"/>
          </p:cNvSpPr>
          <p:nvPr>
            <p:ph type="title"/>
          </p:nvPr>
        </p:nvSpPr>
        <p:spPr>
          <a:xfrm>
            <a:off x="2438400" y="228600"/>
            <a:ext cx="39524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Total Revenue Lost by Sector 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2020 ($millions) (n=354)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 descr="A bar graph with 354 responses that show lost revenue by industry sector in millions of dollars&#10;&#10;Accommodation and food services: 114.4 &#10;Administrative support, waste management and remediation: 2.7 &#10;Agriculture, forestry, fishing and hunting: 3.7 &#10;Arts, entertainment and recreation: 138 &#10;Construction: 5.7 &#10;Educational services: 2.3 &#10;Finance and insurance: 0.5&#10;Health care and social assistance: 4.8&#10;Information and cultural industries: 0.1&#10;Management of companies and enterprises: 0&#10;Manufacturing: 53.5&#10;Other services: 14.2&#10;Professional, scientific and technical services: 2.1&#10;Public administration: 0&#10;Real estate, rental and leasing: 0.6&#10;Retail trade: 10.7&#10;Transportation and warehousing: 17.4&#10;Utilities: 0&#10;Wholesale trade: 17.9" title="Total revenue lost by sector in 2020"/>
          <p:cNvGraphicFramePr/>
          <p:nvPr>
            <p:extLst>
              <p:ext uri="{D42A27DB-BD31-4B8C-83A1-F6EECF244321}">
                <p14:modId xmlns:p14="http://schemas.microsoft.com/office/powerpoint/2010/main" val="3477255161"/>
              </p:ext>
            </p:extLst>
          </p:nvPr>
        </p:nvGraphicFramePr>
        <p:xfrm>
          <a:off x="990600" y="1015626"/>
          <a:ext cx="7101840" cy="495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3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Population, Niagara Region"/>
          <p:cNvSpPr txBox="1">
            <a:spLocks noGrp="1"/>
          </p:cNvSpPr>
          <p:nvPr>
            <p:ph type="title"/>
          </p:nvPr>
        </p:nvSpPr>
        <p:spPr>
          <a:xfrm>
            <a:off x="1994093" y="228600"/>
            <a:ext cx="4841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Revenue Lost per Business 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per Sector (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x$1,000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 (n=354)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 descr="A bar graph that shows the average amount of revenue loss per business per sector in thousands of dollars.&#10;&#10;Accommodation and food services: 1875&#10;Administrative support, waste management and remediation: 455&#10;Agriculture, forestry, fishing and hunting: 415&#10;Arts, entertainment and recreation: 3834&#10;Construction: 358&#10;Educational services: 133&#10;Finance and insurance: 162&#10;Health care and social assistance: 143&#10;Information and cultural industries: 120&#10;Management of companies and enterprises: 20&#10;Manufacturing: 1725&#10;Other services: 354&#10;Professional, scientific and technical services: 94&#10;Public administration: 0&#10;Real estate, rental and leasing: 275&#10;Retail trade: 198&#10;Transportation and warehousing: 1448&#10;Utilities: 0&#10;Wholesale trade: 1986" title="Average revenue lost per business per sector in thousands of dollars"/>
          <p:cNvGraphicFramePr/>
          <p:nvPr>
            <p:extLst>
              <p:ext uri="{D42A27DB-BD31-4B8C-83A1-F6EECF244321}">
                <p14:modId xmlns:p14="http://schemas.microsoft.com/office/powerpoint/2010/main" val="1268599656"/>
              </p:ext>
            </p:extLst>
          </p:nvPr>
        </p:nvGraphicFramePr>
        <p:xfrm>
          <a:off x="990600" y="998041"/>
          <a:ext cx="713803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79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Population, Niagara Region"/>
          <p:cNvSpPr txBox="1">
            <a:spLocks noGrp="1"/>
          </p:cNvSpPr>
          <p:nvPr>
            <p:ph type="title"/>
          </p:nvPr>
        </p:nvSpPr>
        <p:spPr>
          <a:xfrm>
            <a:off x="2006624" y="1162506"/>
            <a:ext cx="49023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Status of Businesses (n=716)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 descr="A bar graph showing the current status of businesses:&#10;&#10;At risk of permanent closure: 48&#10;Vulnerable to closure: 146&#10;Sustaining: 259&#10;Stable: 177&#10;Doing well: 86" title="Current Status of Business Bar Graph"/>
          <p:cNvGraphicFramePr/>
          <p:nvPr>
            <p:extLst>
              <p:ext uri="{D42A27DB-BD31-4B8C-83A1-F6EECF244321}">
                <p14:modId xmlns:p14="http://schemas.microsoft.com/office/powerpoint/2010/main" val="232663134"/>
              </p:ext>
            </p:extLst>
          </p:nvPr>
        </p:nvGraphicFramePr>
        <p:xfrm>
          <a:off x="2171776" y="2133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98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Population, Niagara Region"/>
          <p:cNvSpPr txBox="1">
            <a:spLocks noGrp="1"/>
          </p:cNvSpPr>
          <p:nvPr>
            <p:ph type="title"/>
          </p:nvPr>
        </p:nvSpPr>
        <p:spPr>
          <a:xfrm>
            <a:off x="1150375" y="1162506"/>
            <a:ext cx="6614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Time to Full Recovery in Months (n=526)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 descr="A bar graph showing the estimated number of months to full recovery:&#10;&#10;0 months: 51&#10;1 to 6 months: 51&#10;7 to 12 months: 106&#10;13 to 18 months: 101&#10;19 to 23 months: 18&#10;24 to 29 months: 101&#10;30 to 35 months: 26&#10;36+ months: 97" title="Estimated Length to Full Recovery Bar Graph"/>
          <p:cNvGraphicFramePr/>
          <p:nvPr>
            <p:extLst>
              <p:ext uri="{D42A27DB-BD31-4B8C-83A1-F6EECF244321}">
                <p14:modId xmlns:p14="http://schemas.microsoft.com/office/powerpoint/2010/main" val="3434065213"/>
              </p:ext>
            </p:extLst>
          </p:nvPr>
        </p:nvGraphicFramePr>
        <p:xfrm>
          <a:off x="2105112" y="2133600"/>
          <a:ext cx="47053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597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Population, Niagara Region"/>
          <p:cNvSpPr txBox="1">
            <a:spLocks noGrp="1"/>
          </p:cNvSpPr>
          <p:nvPr>
            <p:ph type="title"/>
          </p:nvPr>
        </p:nvSpPr>
        <p:spPr>
          <a:xfrm>
            <a:off x="2081990" y="993229"/>
            <a:ext cx="47516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Plans to Reduce Business Footprint 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Within 2 Years (n=623)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 descr="A bar graph showing businesses that have plans to reduce their business footprint within 2 years:&#10;&#10;Yes: 74&#10;No: 403&#10;Don't know: 146" title="Plans to Reduce Business Footprint Within 2 Years Bar Graph"/>
          <p:cNvGraphicFramePr/>
          <p:nvPr>
            <p:extLst>
              <p:ext uri="{D42A27DB-BD31-4B8C-83A1-F6EECF244321}">
                <p14:modId xmlns:p14="http://schemas.microsoft.com/office/powerpoint/2010/main" val="3289784442"/>
              </p:ext>
            </p:extLst>
          </p:nvPr>
        </p:nvGraphicFramePr>
        <p:xfrm>
          <a:off x="2500462" y="2209800"/>
          <a:ext cx="3914675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903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Population, Niagara Region"/>
          <p:cNvSpPr txBox="1">
            <a:spLocks noGrp="1"/>
          </p:cNvSpPr>
          <p:nvPr>
            <p:ph type="title"/>
          </p:nvPr>
        </p:nvSpPr>
        <p:spPr>
          <a:xfrm>
            <a:off x="1175760" y="1162506"/>
            <a:ext cx="65641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Plans to Relocate Business Within 2 Years (n=612)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 descr="A bar graph showing businesses is business plan to relocate within 2 years:&#10;&#10;Yes: 96&#10;No: 516" title="Plans to Relocate Business Within 2 Years Bar Graph"/>
          <p:cNvGraphicFramePr/>
          <p:nvPr>
            <p:extLst>
              <p:ext uri="{D42A27DB-BD31-4B8C-83A1-F6EECF244321}">
                <p14:modId xmlns:p14="http://schemas.microsoft.com/office/powerpoint/2010/main" val="2992393085"/>
              </p:ext>
            </p:extLst>
          </p:nvPr>
        </p:nvGraphicFramePr>
        <p:xfrm>
          <a:off x="2562337" y="2209800"/>
          <a:ext cx="379095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81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Population, Niagara Region"/>
          <p:cNvSpPr txBox="1">
            <a:spLocks noGrp="1"/>
          </p:cNvSpPr>
          <p:nvPr>
            <p:ph type="title"/>
          </p:nvPr>
        </p:nvSpPr>
        <p:spPr>
          <a:xfrm>
            <a:off x="1981198" y="381000"/>
            <a:ext cx="4944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Topics Affecting Business Workforces 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-19 (n=605)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 descr="A stacked bar graph indicating the level of impact select workforce topics are having on business workforces:&#10;&#10;Employee mental health&#10;Not applicable: 16&#10;Positive impact: 73&#10;No change: 117&#10;Negative impact: 399&#10;&#10;Overall business stability&#10;Not applicable: 21&#10;Positive impact: 55&#10;No change: 144&#10;Negative impact: 384&#10;&#10;Ownership mental health&#10;Not applicable: 55&#10;Positive impact: 14&#10;No change: 151&#10;Negative impact: 384&#10;&#10;Uncertainty/concern regarding employment stability&#10;Not applicable: 55&#10;Positive impact: 14&#10;No change: 172&#10;Negative impact: 358&#10;&#10;Demand for your business' products and services&#10;Not applicable: 37&#10;Positive impact: 122&#10;No change: 108&#10;Negative impact: 337&#10;&#10;Employee productivity&#10;Not applicable: 65&#10;Positive impact: 40&#10;No change: 216&#10;Negative impact: 283&#10;&#10;Employee recruitment&#10;Not applicable: 148 &#10;Positive impact: 24&#10;No change: 176&#10;Negative impact: 250&#10;&#10;Employee retention&#10;Not applicable: 113&#10;Positive impact: 27&#10;No change: 256&#10;Negative impact: 199&#10;&#10;Childcare&#10;Not applicable: 279&#10;Positive impact: 9&#10;No change: 112&#10;Negative impact: 192&#10;&#10;Sufficient supply of personal protective equipment&#10;Not applicable: 97 &#10;Positive impact: 77&#10;No change: 308&#10;Negative impact: 115&#10;&#10;Transportation options and availability&#10;Not applicable: 221 &#10;Positive impact: 8&#10;No change: 268 &#10;Negative impact: 102&#10; &#10;Increasing workforce diversity&#10;Not applicable: 210&#10;Positive impact: 25&#10;No change: 317&#10;Negative impact: 46" title="Topics Affecting Business Workforces During COVID-19 Stacked Bar Graph"/>
          <p:cNvGraphicFramePr/>
          <p:nvPr>
            <p:extLst>
              <p:ext uri="{D42A27DB-BD31-4B8C-83A1-F6EECF244321}">
                <p14:modId xmlns:p14="http://schemas.microsoft.com/office/powerpoint/2010/main" val="1507253410"/>
              </p:ext>
            </p:extLst>
          </p:nvPr>
        </p:nvGraphicFramePr>
        <p:xfrm>
          <a:off x="760700" y="1371600"/>
          <a:ext cx="7385685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67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Population, Niagara Region"/>
          <p:cNvSpPr txBox="1">
            <a:spLocks noGrp="1"/>
          </p:cNvSpPr>
          <p:nvPr>
            <p:ph type="title"/>
          </p:nvPr>
        </p:nvSpPr>
        <p:spPr>
          <a:xfrm>
            <a:off x="1299870" y="993229"/>
            <a:ext cx="63158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Businesses With Programs That Increase Equity 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Inclusion Among Employees (n=582)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 descr="A pie graph that shows number of businesses that have programs that increase equity and inclusion among employees:&#10;&#10;Yes: 164&#10;No: 418" title="Businesses with Programs that Increase Equity and Inclusion Among Employees Pie Graph"/>
          <p:cNvGraphicFramePr/>
          <p:nvPr>
            <p:extLst>
              <p:ext uri="{D42A27DB-BD31-4B8C-83A1-F6EECF244321}">
                <p14:modId xmlns:p14="http://schemas.microsoft.com/office/powerpoint/2010/main" val="298159072"/>
              </p:ext>
            </p:extLst>
          </p:nvPr>
        </p:nvGraphicFramePr>
        <p:xfrm>
          <a:off x="2190867" y="2057400"/>
          <a:ext cx="4533900" cy="315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29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Population, Niagara Region"/>
          <p:cNvSpPr txBox="1">
            <a:spLocks noGrp="1"/>
          </p:cNvSpPr>
          <p:nvPr>
            <p:ph type="title"/>
          </p:nvPr>
        </p:nvSpPr>
        <p:spPr>
          <a:xfrm>
            <a:off x="2163649" y="1162506"/>
            <a:ext cx="45881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Responses by Municipality (n=786)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 descr="A bar graph showing survey responses by municipality in NIagara. There were 786 responses to the survey:&#10;&#10;Fort Erie: 65&#10;Grimsby: 49&#10;Lincoln: 11&#10;Niagara Falls: 143&#10;Niagara-on-the-Lake: 75&#10;Pelham: 40&#10;Port Colborne: 13&#10;St. Catharines: 274&#10;Thorold: 12&#10;Wainfleet: 5&#10;Welland: 84&#10;West Lincoln: 15" title="Responses by Municipality Bar Graph"/>
          <p:cNvGraphicFramePr/>
          <p:nvPr>
            <p:extLst>
              <p:ext uri="{D42A27DB-BD31-4B8C-83A1-F6EECF244321}">
                <p14:modId xmlns:p14="http://schemas.microsoft.com/office/powerpoint/2010/main" val="3328569983"/>
              </p:ext>
            </p:extLst>
          </p:nvPr>
        </p:nvGraphicFramePr>
        <p:xfrm>
          <a:off x="1754990" y="1828800"/>
          <a:ext cx="5405432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62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Population, Niagara Region"/>
          <p:cNvSpPr txBox="1">
            <a:spLocks noGrp="1"/>
          </p:cNvSpPr>
          <p:nvPr>
            <p:ph type="title"/>
          </p:nvPr>
        </p:nvSpPr>
        <p:spPr>
          <a:xfrm>
            <a:off x="1259551" y="993229"/>
            <a:ext cx="63965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 of Budget Dedicated to Staff Training 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Development (n=413)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 descr="A bar graph that shows the percentage range of budgets dedicated to staff training and development:&#10;&#10;0 percent: 30&#10;1 to 10 percent: 232&#10;11 to 20 percent: 78&#10;21 to 30 percent: 38&#10;31 to 40 percent: 13&#10;41 to 50 percemt: 16&#10;50+ percent: 6" title="Percentage of Budget Dedicated to Staff Training and Development Bar Graph"/>
          <p:cNvGraphicFramePr/>
          <p:nvPr>
            <p:extLst>
              <p:ext uri="{D42A27DB-BD31-4B8C-83A1-F6EECF244321}">
                <p14:modId xmlns:p14="http://schemas.microsoft.com/office/powerpoint/2010/main" val="747676169"/>
              </p:ext>
            </p:extLst>
          </p:nvPr>
        </p:nvGraphicFramePr>
        <p:xfrm>
          <a:off x="2150398" y="2133600"/>
          <a:ext cx="4614863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99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Population, Niagara Region"/>
          <p:cNvSpPr txBox="1">
            <a:spLocks noGrp="1"/>
          </p:cNvSpPr>
          <p:nvPr>
            <p:ph type="title"/>
          </p:nvPr>
        </p:nvSpPr>
        <p:spPr>
          <a:xfrm>
            <a:off x="705073" y="152400"/>
            <a:ext cx="76193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Priorities for 2021 by Level of Importance (n=557)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 descr="A stacked bar graph that shows select business priorities for 2021 by level of importance:&#10;&#10;Finding and applying to provincial and federal government funding programs&#10;Not at all: 86&#10;A little: 68&#10;Moderately: 90&#10;Very: 114&#10;Extremely: 199&#10;&#10;Improving online presence/activity of the business&#10;Not at all: 55&#10;A little: 67&#10;Moderately: 118&#10;Very: 141&#10;Extremely: 175&#10;&#10;Improving marketing and promotional actvities to increasecustomer awareness&#10;Not at all: 55&#10;A little: 61&#10;Moderately: 111&#10;Very: 157&#10;Extremely: 173&#10;&#10;Developing plans and strategies for the short and long term&#10;Not at all: 30&#10;A little: 62&#10;Moderately: 125&#10;Very: 189&#10;Extremely: 148&#10;&#10;Implementing new technologies or programs to improve processes&#10;Not at all: 74&#10;A little: 86&#10;Moderately: 137&#10;Very: 144&#10;Extremely: 114 &#10;&#10;Forming local partnerships/buying local&#10;Not at all: 104&#10;A little: 88&#10;Moderately: 147&#10;Very: 118&#10;Extremely: 96&#10;&#10;Attracting new employees&#10;Not at all: 134&#10;A little: 109&#10;Moderately: 136&#10;Very: 99&#10;Extremely: 73&#10;&#10;Improving environmental stewardship in the business&#10;Not at all: 122&#10;A little: 102&#10;Moderately: 157&#10;Very: 100&#10;Extremely: 66&#10;&#10;Finding more local suppliers and service providers&#10;Not at all: 161&#10;A little: 102&#10;Moderately: 127&#10;Very: 99&#10;Extremely: 64&#10;&#10;Improving equity, diversity and inclusion practices in the business&#10;Not at all: 144&#10;A little: 93&#10;Moderately: 149&#10;Very: 109&#10;Extremely: 58&#10;&#10;Providing training or professional development opportunities for staff&#10;Not at all: 108&#10;A little: 115&#10;Moderately: 148&#10;Very: 132&#10;Extremely: 53&#10;&#10;Recruiting for co-op, internship, or apprenticeship positions&#10;Not at all: 237&#10;A little: 112&#10;Moderately: 101&#10;Very: 60&#10;Extremely: 42&#10;&#10;Increasing workforce diversity&#10;Not at all: 217&#10;A little: 98&#10;Moderately: 142&#10;Very: 68&#10;Extremely: 29&#10;" title="Business Priorities for 2021 by Level of Importance Stacked Bar Graph"/>
          <p:cNvGraphicFramePr/>
          <p:nvPr>
            <p:extLst>
              <p:ext uri="{D42A27DB-BD31-4B8C-83A1-F6EECF244321}">
                <p14:modId xmlns:p14="http://schemas.microsoft.com/office/powerpoint/2010/main" val="3530391669"/>
              </p:ext>
            </p:extLst>
          </p:nvPr>
        </p:nvGraphicFramePr>
        <p:xfrm>
          <a:off x="1219200" y="685800"/>
          <a:ext cx="6876668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34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Population, Niagara Region"/>
          <p:cNvSpPr txBox="1">
            <a:spLocks noGrp="1"/>
          </p:cNvSpPr>
          <p:nvPr>
            <p:ph type="title"/>
          </p:nvPr>
        </p:nvSpPr>
        <p:spPr>
          <a:xfrm>
            <a:off x="1045649" y="837013"/>
            <a:ext cx="7052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Top Business Needs Within the Next 6 Months (n=552)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 descr="A stacked bar graph showing the top business priorities for the next 6 months by level of imprtance:&#10;&#10;Financial assistance&#10;Not at all: 80&#10;A little: 84&#10;Moderately: 98&#10;Very: 95&#10;Extremely: 195&#10;&#10;Markting and promotion&#10;Not at all: 66&#10;A little: 72&#10;Moderately: 130&#10;Very: 138&#10;Extremely: 140&#10;&#10;Sourcing critical supplies&#10;Not at all: 148&#10;A little: 99&#10;Moderately: 118&#10;Very: 110&#10;Extremely: 66&#10;&#10;Hiring staff&#10;Not at all: 155&#10;A little: 113&#10;Moderately: 113&#10;Very: 102&#10;Extremely: 64&#10;&#10;Capital investments and renovations to accommodate social distancing&#10;Not at all: 151&#10;A little: 113&#10;Moderately: 122&#10;Very: 94&#10;Extremely: 53&#10;&#10;Employee training&#10;Not at all: 125&#10;A little: 120&#10;Moderately: 125&#10;Very: 125&#10;Extremely: 50&#10;&#10;Market research&#10;Not at all: 143&#10;A little: 130&#10;Moderately: 145&#10;Very: 81&#10;Extremely: 47&#10;&#10;Sourcing PPE&#10;Not at all: 159&#10;A little: 128&#10;Moderately: 129&#10;Very: 84&#10;Extremely: 44&#10;" title="Top Business Needs Within the Next 6 Months Stacked Bar Graph"/>
          <p:cNvGraphicFramePr/>
          <p:nvPr>
            <p:extLst>
              <p:ext uri="{D42A27DB-BD31-4B8C-83A1-F6EECF244321}">
                <p14:modId xmlns:p14="http://schemas.microsoft.com/office/powerpoint/2010/main" val="809203884"/>
              </p:ext>
            </p:extLst>
          </p:nvPr>
        </p:nvGraphicFramePr>
        <p:xfrm>
          <a:off x="1247774" y="1447800"/>
          <a:ext cx="6648450" cy="4281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31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Population, Niagara Region"/>
          <p:cNvSpPr txBox="1">
            <a:spLocks noGrp="1"/>
          </p:cNvSpPr>
          <p:nvPr>
            <p:ph type="title"/>
          </p:nvPr>
        </p:nvSpPr>
        <p:spPr>
          <a:xfrm>
            <a:off x="1407520" y="837013"/>
            <a:ext cx="63289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Biggest Obstacles to Business Recovery (n=549)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 descr="A stacked bar graph showing the buggest obstancles to business recovery ranked by level of importance:&#10;&#10;Slow return of customers&#10;Not at all: 62&#10;A little: 44&#10;Moderately: 76&#10;Very: 120&#10;Extremely: 243&#10;&#10;Cash flow/increased debt loads&#10;Not at all: 56&#10;A little: 60&#10;Moderately: 99&#10;Very: 123&#10;Extremely: 211&#10;&#10;Understanding COVID-19 business guidelines&#10;Not at all: 67&#10;A little: 73&#10;Moderately: 126&#10;Very: 150&#10;Extremely: 128&#10;&#10;Hiring staff&#10;Not at all: 169&#10;A little: 104&#10;Moderately: 110&#10;Very: 90&#10;Extremely: 65&#10;&#10;No challenges anticipated&#10;Not at all: 167&#10;A little: 57&#10;Moderately: 96&#10;Very: 53&#10;Extremely: 49&#10;&#10;Training staff&#10;Not at all: 160&#10;A little: 102&#10;Moderately: 133&#10;Very: 102&#10;Extremely: 43&#10;" title="Biggest Obstacles to Business Recovery Stacked Bar Graph"/>
          <p:cNvGraphicFramePr/>
          <p:nvPr>
            <p:extLst>
              <p:ext uri="{D42A27DB-BD31-4B8C-83A1-F6EECF244321}">
                <p14:modId xmlns:p14="http://schemas.microsoft.com/office/powerpoint/2010/main" val="3553116129"/>
              </p:ext>
            </p:extLst>
          </p:nvPr>
        </p:nvGraphicFramePr>
        <p:xfrm>
          <a:off x="1143008" y="1447800"/>
          <a:ext cx="6858000" cy="390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06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Population, Niagara Region"/>
          <p:cNvSpPr txBox="1">
            <a:spLocks noGrp="1"/>
          </p:cNvSpPr>
          <p:nvPr>
            <p:ph type="title"/>
          </p:nvPr>
        </p:nvSpPr>
        <p:spPr>
          <a:xfrm>
            <a:off x="1683058" y="667736"/>
            <a:ext cx="57779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Type of Assistance That Would Most Benefit 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Businesses by Importance (n=525)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 descr="A stacked bar graph showing types of assistance that would most benefit businesses by level of importance:&#10;&#10;Financial incentives for business growth&#10;Not at all: 80&#10;A little: 67&#10;Moderately: 92&#10;Very: 88&#10;Extremely: 198&#10;&#10;Financial incentives for new business investment&#10;Not at all: 121 &#10;A little: 79&#10;Moderately: 83&#10;Very: 75&#10;Extremely: 163&#10;&#10;Advocacy to provincial and/or federal governments&#10;Not at all: 91&#10;A little: 61&#10;Moderately: 106&#10;Very: 104&#10;Extremely: 154&#10;&#10;Marketing&#10;Not at all: 84&#10;A little: 81&#10;Moderately: 110&#10;Very: 117&#10;Extremely: 133&#10;&#10;Market intelligence&#10;Not at all: 110&#10;A little: 85&#10;Moderately: 129&#10;Very: 109&#10;Extremely: 87&#10;&#10;Support with technology adoption&#10;Not at all: 135&#10;A little: 80&#10;Moderately: 119&#10;Very: 115&#10;Extremely: 70&#10;&#10;Business planning and strategy&#10;Not at all: 119&#10;A little: 108&#10;Moderately: 134&#10;Very: 97&#10;Extremely: 64&#10;&#10;Access to new international markets&#10;Not at all: 264&#10;A little: 68&#10;Moderately: 71&#10;Very: 55&#10;Extremely: 61&#10;&#10;Staff training&#10;Not at all: 147&#10;A little: 108&#10;Moderately: 118&#10;Very: 91&#10;Extremely: 50&#10;&#10;New business partnerships&#10;Not at all: 186&#10;A little: 94&#10;Moderately: 106&#10;Very: 81&#10;Extremely: 47&#10;&#10;Sourcing new suppliers&#10;Not at all: 179&#10;A little: 114&#10;Moderately: 111&#10;Very: 68&#10;Extremely: 45&#10;&#10;&#10;&#10;" title="Type of Assistance That Would Most Benefit Businesses By Importance Stacked Bar Graph"/>
          <p:cNvGraphicFramePr/>
          <p:nvPr>
            <p:extLst>
              <p:ext uri="{D42A27DB-BD31-4B8C-83A1-F6EECF244321}">
                <p14:modId xmlns:p14="http://schemas.microsoft.com/office/powerpoint/2010/main" val="1991511080"/>
              </p:ext>
            </p:extLst>
          </p:nvPr>
        </p:nvGraphicFramePr>
        <p:xfrm>
          <a:off x="914400" y="1454898"/>
          <a:ext cx="7381875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06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95400"/>
            <a:ext cx="7391400" cy="1079131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Population, Niagara Region"/>
          <p:cNvSpPr txBox="1">
            <a:spLocks noGrp="1"/>
          </p:cNvSpPr>
          <p:nvPr>
            <p:ph type="title"/>
          </p:nvPr>
        </p:nvSpPr>
        <p:spPr>
          <a:xfrm>
            <a:off x="2531316" y="1162506"/>
            <a:ext cx="38527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Type of Organization (n=715)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 descr="A bar graph that showing number of responses by type of organization:&#10; &#10;Business: 657&#10;Not-for-profit: 53&#10;Government: 5" title="Type of Organization Bar Graph"/>
          <p:cNvGraphicFramePr/>
          <p:nvPr>
            <p:extLst>
              <p:ext uri="{D42A27DB-BD31-4B8C-83A1-F6EECF244321}">
                <p14:modId xmlns:p14="http://schemas.microsoft.com/office/powerpoint/2010/main" val="2790344789"/>
              </p:ext>
            </p:extLst>
          </p:nvPr>
        </p:nvGraphicFramePr>
        <p:xfrm>
          <a:off x="2270921" y="2209800"/>
          <a:ext cx="4373576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32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Population, Niagara Region"/>
          <p:cNvSpPr txBox="1">
            <a:spLocks noGrp="1"/>
          </p:cNvSpPr>
          <p:nvPr>
            <p:ph type="title"/>
          </p:nvPr>
        </p:nvSpPr>
        <p:spPr>
          <a:xfrm>
            <a:off x="2074696" y="993229"/>
            <a:ext cx="4766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Businesses Fully or Partially Owned 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by Women (n=786)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 descr="A pie graph that shows number of women owned businesses in NIagara: &#10;&#10;Women owned: 428&#10;Not women owned: 358" title="Businesses Owned By Women Pie Graph"/>
          <p:cNvGraphicFramePr/>
          <p:nvPr>
            <p:extLst>
              <p:ext uri="{D42A27DB-BD31-4B8C-83A1-F6EECF244321}">
                <p14:modId xmlns:p14="http://schemas.microsoft.com/office/powerpoint/2010/main" val="706091000"/>
              </p:ext>
            </p:extLst>
          </p:nvPr>
        </p:nvGraphicFramePr>
        <p:xfrm>
          <a:off x="2368034" y="2057400"/>
          <a:ext cx="4179372" cy="311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20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Population, Niagara Region"/>
          <p:cNvSpPr txBox="1">
            <a:spLocks noGrp="1"/>
          </p:cNvSpPr>
          <p:nvPr>
            <p:ph type="title"/>
          </p:nvPr>
        </p:nvSpPr>
        <p:spPr>
          <a:xfrm>
            <a:off x="2147255" y="1162506"/>
            <a:ext cx="46209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Tourism-based Businesses (n=698)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 descr="A pie graph that shows the number of tourism based businesses responding to the survey:&#10;&#10;Tourism based: 163&#10;Not tourism based: 535" title="Tourism Based Businesses Pie Graph"/>
          <p:cNvGraphicFramePr/>
          <p:nvPr>
            <p:extLst>
              <p:ext uri="{D42A27DB-BD31-4B8C-83A1-F6EECF244321}">
                <p14:modId xmlns:p14="http://schemas.microsoft.com/office/powerpoint/2010/main" val="106572513"/>
              </p:ext>
            </p:extLst>
          </p:nvPr>
        </p:nvGraphicFramePr>
        <p:xfrm>
          <a:off x="2214259" y="1905000"/>
          <a:ext cx="4486936" cy="304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38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Population, Niagara Region"/>
          <p:cNvSpPr txBox="1">
            <a:spLocks noGrp="1"/>
          </p:cNvSpPr>
          <p:nvPr>
            <p:ph type="title"/>
          </p:nvPr>
        </p:nvSpPr>
        <p:spPr>
          <a:xfrm>
            <a:off x="2003481" y="381000"/>
            <a:ext cx="5011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Businesses by Primary Sector (n=709)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 descr="A bar graph that show number of responses by sector:&#10;&#10;Acommodation and food services: &#10;98&#10;Administrative support, wate management and remediation: 9&#10;Agriculture: 22&#10;Arts, entertainment and recreation: 72&#10;Construction: 30 &#10;Educational services: 27&#10;Finance and insurance: 31&#10;Health care and scoial assistance: 60&#10;Information and cultural industries: 4&#10;Management of companies: 1&#10;Manufacturing: 72&#10;Other services: 74&#10;Professional, scientific and technical services: 52&#10;Public administration: 1 &#10;Real estrate, rental and leasing: 9&#10;Retail trade: 112&#10;Transportation and warehousing: 19&#10;Utilities: 2 &#10;Wholesale: 14 " title="Businesses By Primary Sector Bar Graph"/>
          <p:cNvGraphicFramePr/>
          <p:nvPr>
            <p:extLst>
              <p:ext uri="{D42A27DB-BD31-4B8C-83A1-F6EECF244321}">
                <p14:modId xmlns:p14="http://schemas.microsoft.com/office/powerpoint/2010/main" val="1281745592"/>
              </p:ext>
            </p:extLst>
          </p:nvPr>
        </p:nvGraphicFramePr>
        <p:xfrm>
          <a:off x="914400" y="806025"/>
          <a:ext cx="7189470" cy="4823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44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Population, Niagara Region"/>
          <p:cNvSpPr txBox="1">
            <a:spLocks noGrp="1"/>
          </p:cNvSpPr>
          <p:nvPr>
            <p:ph type="title"/>
          </p:nvPr>
        </p:nvSpPr>
        <p:spPr>
          <a:xfrm>
            <a:off x="1504041" y="1162506"/>
            <a:ext cx="59073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 and Employment Needs (n=597)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 descr="A bar graph that shows employment level and future demand for employment by full time and part time:&#10;&#10;Currently employed: 2303 part time and 7473 full time&#10;&#10;Employed prior to January 2020: 4666 part time and 11060 full time&#10;&#10;Post pandemic employment needs: 5209 part time and 11191 full time&#10;&#10;Hiring within 6 months: 1204 part time and 983 full time" title="Employment and Employment Needs Bar Graph"/>
          <p:cNvGraphicFramePr/>
          <p:nvPr>
            <p:extLst>
              <p:ext uri="{D42A27DB-BD31-4B8C-83A1-F6EECF244321}">
                <p14:modId xmlns:p14="http://schemas.microsoft.com/office/powerpoint/2010/main" val="4271784755"/>
              </p:ext>
            </p:extLst>
          </p:nvPr>
        </p:nvGraphicFramePr>
        <p:xfrm>
          <a:off x="1652621" y="2209800"/>
          <a:ext cx="5610225" cy="29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16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Population, Niagara Region"/>
          <p:cNvSpPr txBox="1">
            <a:spLocks noGrp="1"/>
          </p:cNvSpPr>
          <p:nvPr>
            <p:ph type="title"/>
          </p:nvPr>
        </p:nvSpPr>
        <p:spPr>
          <a:xfrm>
            <a:off x="2610251" y="993229"/>
            <a:ext cx="3694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Businesses That Have Lost 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Revenue in 2020 (n=625)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 descr="A pie graph showing the businesses that lost revenue in 2020:&#10;&#10;Yes: 508&#10;No: 117" title="Businesses That Have Lost"/>
          <p:cNvGraphicFramePr/>
          <p:nvPr>
            <p:extLst>
              <p:ext uri="{D42A27DB-BD31-4B8C-83A1-F6EECF244321}">
                <p14:modId xmlns:p14="http://schemas.microsoft.com/office/powerpoint/2010/main" val="1818251704"/>
              </p:ext>
            </p:extLst>
          </p:nvPr>
        </p:nvGraphicFramePr>
        <p:xfrm>
          <a:off x="2551315" y="2209800"/>
          <a:ext cx="3812858" cy="295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42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Population, Niagara Region"/>
          <p:cNvSpPr txBox="1">
            <a:spLocks noGrp="1"/>
          </p:cNvSpPr>
          <p:nvPr>
            <p:ph type="title"/>
          </p:nvPr>
        </p:nvSpPr>
        <p:spPr>
          <a:xfrm>
            <a:off x="2450254" y="993229"/>
            <a:ext cx="4015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Total Estimated Lost Revenue 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2020 ($millions) (n=354)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 descr="A bar graphy that shows total estimate lost revenue by survey respondents: 388.5 million dollars" title="Total estimated lost revenue in 2020 bar graph"/>
          <p:cNvGraphicFramePr/>
          <p:nvPr>
            <p:extLst>
              <p:ext uri="{D42A27DB-BD31-4B8C-83A1-F6EECF244321}">
                <p14:modId xmlns:p14="http://schemas.microsoft.com/office/powerpoint/2010/main" val="4063977024"/>
              </p:ext>
            </p:extLst>
          </p:nvPr>
        </p:nvGraphicFramePr>
        <p:xfrm>
          <a:off x="2543234" y="2286000"/>
          <a:ext cx="38290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63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49A0675B3EBE4DB7AF6168F9654184" ma:contentTypeVersion="13" ma:contentTypeDescription="Create a new document." ma:contentTypeScope="" ma:versionID="7a68d1346beaa40dac4eaf2beb61ea6d">
  <xsd:schema xmlns:xsd="http://www.w3.org/2001/XMLSchema" xmlns:xs="http://www.w3.org/2001/XMLSchema" xmlns:p="http://schemas.microsoft.com/office/2006/metadata/properties" xmlns:ns2="1d535d43-8d3e-49d2-8ba7-10ab48e6b3d8" xmlns:ns3="5f95f337-9cf4-4a0b-884a-2b98d0fb4848" targetNamespace="http://schemas.microsoft.com/office/2006/metadata/properties" ma:root="true" ma:fieldsID="8d632c44f1326887668d05e93a363b53" ns2:_="" ns3:_="">
    <xsd:import namespace="1d535d43-8d3e-49d2-8ba7-10ab48e6b3d8"/>
    <xsd:import namespace="5f95f337-9cf4-4a0b-884a-2b98d0fb48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35d43-8d3e-49d2-8ba7-10ab48e6b3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95f337-9cf4-4a0b-884a-2b98d0fb484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ACF36F-5546-4E63-8726-B30B99935493}"/>
</file>

<file path=customXml/itemProps2.xml><?xml version="1.0" encoding="utf-8"?>
<ds:datastoreItem xmlns:ds="http://schemas.openxmlformats.org/officeDocument/2006/customXml" ds:itemID="{95BB3A4C-1F7C-4259-85CD-752FD1D11B22}"/>
</file>

<file path=customXml/itemProps3.xml><?xml version="1.0" encoding="utf-8"?>
<ds:datastoreItem xmlns:ds="http://schemas.openxmlformats.org/officeDocument/2006/customXml" ds:itemID="{93F7519E-673C-43C2-9F0E-72087B1BD465}"/>
</file>

<file path=docProps/app.xml><?xml version="1.0" encoding="utf-8"?>
<Properties xmlns="http://schemas.openxmlformats.org/officeDocument/2006/extended-properties" xmlns:vt="http://schemas.openxmlformats.org/officeDocument/2006/docPropsVTypes">
  <Template>NR PPT Template E</Template>
  <TotalTime>495</TotalTime>
  <Words>274</Words>
  <Application>Microsoft Office PowerPoint</Application>
  <PresentationFormat>On-screen Show (4:3)</PresentationFormat>
  <Paragraphs>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Niagara COVID-19 Business Impact Survey – Part 3 Results GNCC Espresso Live June 9, 2021</vt:lpstr>
      <vt:lpstr>Responses by Municipality (n=786)</vt:lpstr>
      <vt:lpstr>Type of Organization (n=715)</vt:lpstr>
      <vt:lpstr>Businesses Fully or Partially Owned  by Women (n=786)</vt:lpstr>
      <vt:lpstr>Tourism-based Businesses (n=698)</vt:lpstr>
      <vt:lpstr>Businesses by Primary Sector (n=709)</vt:lpstr>
      <vt:lpstr>Employment and Employment Needs (n=597)</vt:lpstr>
      <vt:lpstr>Businesses That Have Lost  Revenue in 2020 (n=625)</vt:lpstr>
      <vt:lpstr>Total Estimated Lost Revenue  in 2020 ($millions) (n=354)</vt:lpstr>
      <vt:lpstr>Estimated Percentage of Revenue  Lost in 2020 (n=468)</vt:lpstr>
      <vt:lpstr>Businesses That Lost Revenue in 2020  by Sector (n=463)</vt:lpstr>
      <vt:lpstr>Total Revenue Lost by Sector  in 2020 ($millions) (n=354)</vt:lpstr>
      <vt:lpstr>Average Revenue Lost per Business  per Sector (x$1,000) (n=354)</vt:lpstr>
      <vt:lpstr>Current Status of Businesses (n=716)</vt:lpstr>
      <vt:lpstr>Estimated Time to Full Recovery in Months (n=526)</vt:lpstr>
      <vt:lpstr>Plans to Reduce Business Footprint  Within 2 Years (n=623)</vt:lpstr>
      <vt:lpstr>Plans to Relocate Business Within 2 Years (n=612)</vt:lpstr>
      <vt:lpstr>Topics Affecting Business Workforces  During COVID-19 (n=605)</vt:lpstr>
      <vt:lpstr>Businesses With Programs That Increase Equity  and Inclusion Among Employees (n=582)</vt:lpstr>
      <vt:lpstr>Percentage of Budget Dedicated to Staff Training  and Development (n=413)</vt:lpstr>
      <vt:lpstr>Business Priorities for 2021 by Level of Importance (n=557)</vt:lpstr>
      <vt:lpstr>Top Business Needs Within the Next 6 Months (n=552)</vt:lpstr>
      <vt:lpstr>Biggest Obstacles to Business Recovery (n=549)</vt:lpstr>
      <vt:lpstr>Type of Assistance That Would Most Benefit  Businesses by Importance (n=525)</vt:lpstr>
      <vt:lpstr>Questions</vt:lpstr>
    </vt:vector>
  </TitlesOfParts>
  <Company>Niagara Region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ED13-2021 Niagara COVID-19 Business Impact Report #3</dc:title>
  <dc:creator>Landry, Blake</dc:creator>
  <cp:lastModifiedBy>Landry, Blake</cp:lastModifiedBy>
  <cp:revision>110</cp:revision>
  <dcterms:created xsi:type="dcterms:W3CDTF">2020-09-24T15:43:50Z</dcterms:created>
  <dcterms:modified xsi:type="dcterms:W3CDTF">2021-06-07T14:54:41Z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0x0101009849A0675B3EBE4DB7AF6168F9654184</vt:lpwstr>
  </property>
</Properties>
</file>