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97" r:id="rId5"/>
    <p:sldId id="319" r:id="rId6"/>
    <p:sldId id="308" r:id="rId7"/>
    <p:sldId id="313" r:id="rId8"/>
    <p:sldId id="317" r:id="rId9"/>
    <p:sldId id="310" r:id="rId10"/>
    <p:sldId id="311" r:id="rId11"/>
    <p:sldId id="314" r:id="rId12"/>
    <p:sldId id="315" r:id="rId13"/>
    <p:sldId id="316" r:id="rId14"/>
    <p:sldId id="309" r:id="rId15"/>
    <p:sldId id="318" r:id="rId16"/>
  </p:sldIdLst>
  <p:sldSz cx="9144000" cy="6858000" type="screen4x3"/>
  <p:notesSz cx="6858000" cy="9144000"/>
  <p:defaultTextStyle>
    <a:defPPr marL="0" marR="0" indent="0" algn="l" defTabSz="57396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3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36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15238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36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430477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36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645715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36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860953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36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076192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36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29143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36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506668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36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1721907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36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882"/>
    <a:srgbClr val="0061FF"/>
    <a:srgbClr val="FFFD00"/>
    <a:srgbClr val="ECF61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5B9042-A10B-C341-BA84-E051FE69305E}" v="7" dt="2021-02-22T15:05:03.49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9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3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66702" latinLnBrk="0">
      <a:defRPr sz="1381">
        <a:latin typeface="Lucida Grande"/>
        <a:ea typeface="Lucida Grande"/>
        <a:cs typeface="Lucida Grande"/>
        <a:sym typeface="Lucida Grande"/>
      </a:defRPr>
    </a:lvl1pPr>
    <a:lvl2pPr indent="143492" defTabSz="366702" latinLnBrk="0">
      <a:defRPr sz="1381">
        <a:latin typeface="Lucida Grande"/>
        <a:ea typeface="Lucida Grande"/>
        <a:cs typeface="Lucida Grande"/>
        <a:sym typeface="Lucida Grande"/>
      </a:defRPr>
    </a:lvl2pPr>
    <a:lvl3pPr indent="286984" defTabSz="366702" latinLnBrk="0">
      <a:defRPr sz="1381">
        <a:latin typeface="Lucida Grande"/>
        <a:ea typeface="Lucida Grande"/>
        <a:cs typeface="Lucida Grande"/>
        <a:sym typeface="Lucida Grande"/>
      </a:defRPr>
    </a:lvl3pPr>
    <a:lvl4pPr indent="430477" defTabSz="366702" latinLnBrk="0">
      <a:defRPr sz="1381">
        <a:latin typeface="Lucida Grande"/>
        <a:ea typeface="Lucida Grande"/>
        <a:cs typeface="Lucida Grande"/>
        <a:sym typeface="Lucida Grande"/>
      </a:defRPr>
    </a:lvl4pPr>
    <a:lvl5pPr indent="573969" defTabSz="366702" latinLnBrk="0">
      <a:defRPr sz="1381">
        <a:latin typeface="Lucida Grande"/>
        <a:ea typeface="Lucida Grande"/>
        <a:cs typeface="Lucida Grande"/>
        <a:sym typeface="Lucida Grande"/>
      </a:defRPr>
    </a:lvl5pPr>
    <a:lvl6pPr indent="717461" defTabSz="366702" latinLnBrk="0">
      <a:defRPr sz="1381">
        <a:latin typeface="Lucida Grande"/>
        <a:ea typeface="Lucida Grande"/>
        <a:cs typeface="Lucida Grande"/>
        <a:sym typeface="Lucida Grande"/>
      </a:defRPr>
    </a:lvl6pPr>
    <a:lvl7pPr indent="860953" defTabSz="366702" latinLnBrk="0">
      <a:defRPr sz="1381">
        <a:latin typeface="Lucida Grande"/>
        <a:ea typeface="Lucida Grande"/>
        <a:cs typeface="Lucida Grande"/>
        <a:sym typeface="Lucida Grande"/>
      </a:defRPr>
    </a:lvl7pPr>
    <a:lvl8pPr indent="1004446" defTabSz="366702" latinLnBrk="0">
      <a:defRPr sz="1381">
        <a:latin typeface="Lucida Grande"/>
        <a:ea typeface="Lucida Grande"/>
        <a:cs typeface="Lucida Grande"/>
        <a:sym typeface="Lucida Grande"/>
      </a:defRPr>
    </a:lvl8pPr>
    <a:lvl9pPr indent="1147938" defTabSz="366702" latinLnBrk="0">
      <a:defRPr sz="1381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87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56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53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3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Shift from organic search</a:t>
            </a:r>
          </a:p>
        </p:txBody>
      </p:sp>
    </p:spTree>
    <p:extLst>
      <p:ext uri="{BB962C8B-B14F-4D97-AF65-F5344CB8AC3E}">
        <p14:creationId xmlns:p14="http://schemas.microsoft.com/office/powerpoint/2010/main" val="291291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2970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536157"/>
            <a:ext cx="7358063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/>
            </a:lvl1pPr>
            <a:lvl2pPr marL="0" indent="0" algn="ctr">
              <a:spcBef>
                <a:spcPts val="0"/>
              </a:spcBef>
              <a:buSzTx/>
              <a:buNone/>
              <a:defRPr sz="2531"/>
            </a:lvl2pPr>
            <a:lvl3pPr marL="0" indent="0" algn="ctr">
              <a:spcBef>
                <a:spcPts val="0"/>
              </a:spcBef>
              <a:buSzTx/>
              <a:buNone/>
              <a:defRPr sz="2531"/>
            </a:lvl3pPr>
            <a:lvl4pPr marL="0" indent="0" algn="ctr">
              <a:spcBef>
                <a:spcPts val="0"/>
              </a:spcBef>
              <a:buSzTx/>
              <a:buNone/>
              <a:defRPr sz="2531"/>
            </a:lvl4pPr>
            <a:lvl5pPr marL="0" indent="0" algn="ctr">
              <a:spcBef>
                <a:spcPts val="0"/>
              </a:spcBef>
              <a:buSzTx/>
              <a:buNone/>
              <a:defRPr sz="253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64970" y="1946672"/>
            <a:ext cx="2786063" cy="4018360"/>
          </a:xfrm>
          <a:prstGeom prst="rect">
            <a:avLst/>
          </a:prstGeom>
        </p:spPr>
        <p:txBody>
          <a:bodyPr/>
          <a:lstStyle>
            <a:lvl1pPr marL="570960" indent="-347742">
              <a:spcBef>
                <a:spcPts val="2672"/>
              </a:spcBef>
              <a:defRPr sz="2249"/>
            </a:lvl1pPr>
            <a:lvl2pPr marL="883466" indent="-347742">
              <a:spcBef>
                <a:spcPts val="2672"/>
              </a:spcBef>
              <a:defRPr sz="2249"/>
            </a:lvl2pPr>
            <a:lvl3pPr marL="1195971" indent="-347742">
              <a:spcBef>
                <a:spcPts val="2672"/>
              </a:spcBef>
              <a:defRPr sz="2249"/>
            </a:lvl3pPr>
            <a:lvl4pPr marL="1508476" indent="-347742">
              <a:spcBef>
                <a:spcPts val="2672"/>
              </a:spcBef>
              <a:defRPr sz="2249"/>
            </a:lvl4pPr>
            <a:lvl5pPr marL="1820981" indent="-347742">
              <a:spcBef>
                <a:spcPts val="2672"/>
              </a:spcBef>
              <a:defRPr sz="224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892970" y="2089547"/>
            <a:ext cx="7358063" cy="26789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28875" y="1562695"/>
            <a:ext cx="4286250" cy="3214688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/>
          <a:lstStyle/>
          <a:p>
            <a:endParaRPr dirty="0"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892970" y="5179219"/>
            <a:ext cx="7358063" cy="119657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28875" y="1562695"/>
            <a:ext cx="4286250" cy="3214688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 dirty="0"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892970" y="5179219"/>
            <a:ext cx="7358063" cy="119657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half" idx="13"/>
          </p:nvPr>
        </p:nvSpPr>
        <p:spPr>
          <a:xfrm>
            <a:off x="4893469" y="1285875"/>
            <a:ext cx="3214688" cy="4286251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/>
          <a:lstStyle/>
          <a:p>
            <a:endParaRPr dirty="0"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446484" y="1071563"/>
            <a:ext cx="4125516" cy="2321719"/>
          </a:xfrm>
          <a:prstGeom prst="rect">
            <a:avLst/>
          </a:prstGeom>
        </p:spPr>
        <p:txBody>
          <a:bodyPr anchor="b"/>
          <a:lstStyle>
            <a:lvl1pPr>
              <a:defRPr sz="4921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6484" y="3446861"/>
            <a:ext cx="4125516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13"/>
          </p:nvPr>
        </p:nvSpPr>
        <p:spPr>
          <a:xfrm>
            <a:off x="4893469" y="1285875"/>
            <a:ext cx="3214688" cy="4286251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 dirty="0"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446484" y="1071563"/>
            <a:ext cx="4125516" cy="2321719"/>
          </a:xfrm>
          <a:prstGeom prst="rect">
            <a:avLst/>
          </a:prstGeom>
        </p:spPr>
        <p:txBody>
          <a:bodyPr anchor="b"/>
          <a:lstStyle>
            <a:lvl1pPr>
              <a:defRPr sz="4921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6484" y="3446861"/>
            <a:ext cx="4125516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5116712" y="2035970"/>
            <a:ext cx="2884289" cy="3839765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/>
          <a:lstStyle/>
          <a:p>
            <a:endParaRPr dirty="0"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946672"/>
            <a:ext cx="3545086" cy="4018360"/>
          </a:xfrm>
          <a:prstGeom prst="rect">
            <a:avLst/>
          </a:prstGeom>
        </p:spPr>
        <p:txBody>
          <a:bodyPr/>
          <a:lstStyle>
            <a:lvl1pPr marL="570960" indent="-347742">
              <a:spcBef>
                <a:spcPts val="2672"/>
              </a:spcBef>
              <a:defRPr sz="2249"/>
            </a:lvl1pPr>
            <a:lvl2pPr marL="883466" indent="-347742">
              <a:spcBef>
                <a:spcPts val="2672"/>
              </a:spcBef>
              <a:defRPr sz="2249"/>
            </a:lvl2pPr>
            <a:lvl3pPr marL="1195971" indent="-347742">
              <a:spcBef>
                <a:spcPts val="2672"/>
              </a:spcBef>
              <a:defRPr sz="2249"/>
            </a:lvl3pPr>
            <a:lvl4pPr marL="1508476" indent="-347742">
              <a:spcBef>
                <a:spcPts val="2672"/>
              </a:spcBef>
              <a:defRPr sz="2249"/>
            </a:lvl4pPr>
            <a:lvl5pPr marL="1820981" indent="-347742">
              <a:spcBef>
                <a:spcPts val="2672"/>
              </a:spcBef>
              <a:defRPr sz="224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946672"/>
            <a:ext cx="3545086" cy="4018360"/>
          </a:xfrm>
          <a:prstGeom prst="rect">
            <a:avLst/>
          </a:prstGeom>
        </p:spPr>
        <p:txBody>
          <a:bodyPr/>
          <a:lstStyle>
            <a:lvl1pPr marL="570960" indent="-347742">
              <a:spcBef>
                <a:spcPts val="2672"/>
              </a:spcBef>
              <a:defRPr sz="2249"/>
            </a:lvl1pPr>
            <a:lvl2pPr marL="883466" indent="-347742">
              <a:spcBef>
                <a:spcPts val="2672"/>
              </a:spcBef>
              <a:defRPr sz="2249"/>
            </a:lvl2pPr>
            <a:lvl3pPr marL="1195971" indent="-347742">
              <a:spcBef>
                <a:spcPts val="2672"/>
              </a:spcBef>
              <a:defRPr sz="2249"/>
            </a:lvl3pPr>
            <a:lvl4pPr marL="1508476" indent="-347742">
              <a:spcBef>
                <a:spcPts val="2672"/>
              </a:spcBef>
              <a:defRPr sz="2249"/>
            </a:lvl4pPr>
            <a:lvl5pPr marL="1820981" indent="-347742">
              <a:spcBef>
                <a:spcPts val="2672"/>
              </a:spcBef>
              <a:defRPr sz="224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892970"/>
            <a:ext cx="7358063" cy="507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92970" y="178594"/>
            <a:ext cx="7358063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7654" y="6471442"/>
            <a:ext cx="299762" cy="297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265"/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ransition spd="med"/>
  <p:hf sldNum="0" hdr="0" ftr="0"/>
  <p:txStyles>
    <p:titleStyle>
      <a:lvl1pPr marL="0" marR="0" indent="0" algn="ctr" defTabSz="410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160717" algn="ctr" defTabSz="410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321435" algn="ctr" defTabSz="410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482151" algn="ctr" defTabSz="410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642868" algn="ctr" defTabSz="410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803585" algn="ctr" defTabSz="410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964303" algn="ctr" defTabSz="410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125019" algn="ctr" defTabSz="410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285736" algn="ctr" defTabSz="410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25011" marR="0" indent="-401793" algn="l" defTabSz="410722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937517" marR="0" indent="-401793" algn="l" defTabSz="410722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250021" marR="0" indent="-401793" algn="l" defTabSz="410722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1562526" marR="0" indent="-401793" algn="l" defTabSz="410722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1875032" marR="0" indent="-401793" algn="l" defTabSz="410722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2125036" marR="0" indent="-401793" algn="l" defTabSz="410722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2375041" marR="0" indent="-401793" algn="l" defTabSz="410722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2625045" marR="0" indent="-401793" algn="l" defTabSz="410722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2875049" marR="0" indent="-401793" algn="l" defTabSz="410722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107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160717" algn="ctr" defTabSz="4107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321435" algn="ctr" defTabSz="4107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482151" algn="ctr" defTabSz="4107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642868" algn="ctr" defTabSz="4107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803585" algn="ctr" defTabSz="4107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964303" algn="ctr" defTabSz="4107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125019" algn="ctr" defTabSz="4107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285736" algn="ctr" defTabSz="4107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6.jp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hart administrative work…"/>
          <p:cNvSpPr/>
          <p:nvPr/>
        </p:nvSpPr>
        <p:spPr>
          <a:xfrm>
            <a:off x="5139472" y="5598307"/>
            <a:ext cx="821531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400"/>
            </a:pPr>
            <a:endParaRPr sz="984" dirty="0"/>
          </a:p>
        </p:txBody>
      </p:sp>
      <p:sp>
        <p:nvSpPr>
          <p:cNvPr id="6" name="Rounded Rectangle"/>
          <p:cNvSpPr/>
          <p:nvPr/>
        </p:nvSpPr>
        <p:spPr>
          <a:xfrm>
            <a:off x="-1" y="0"/>
            <a:ext cx="9144001" cy="1449291"/>
          </a:xfrm>
          <a:prstGeom prst="rect">
            <a:avLst/>
          </a:prstGeom>
          <a:solidFill>
            <a:srgbClr val="295882"/>
          </a:solidFill>
          <a:ln w="38100">
            <a:noFill/>
            <a:miter lim="400000"/>
          </a:ln>
          <a:effectLst>
            <a:outerShdw sx="1000" sy="1000" rotWithShape="0">
              <a:srgbClr val="000000"/>
            </a:outerShdw>
          </a:effectLst>
        </p:spPr>
        <p:txBody>
          <a:bodyPr lIns="35719" tIns="35719" rIns="35719" bIns="35719" anchor="t" anchorCtr="0"/>
          <a:lstStyle/>
          <a:p>
            <a:pPr defTabSz="562510"/>
            <a:endParaRPr lang="en-US" sz="1688" b="1" dirty="0">
              <a:effectLst>
                <a:outerShdw dist="23998" sx="1000" sy="1000" rotWithShape="0">
                  <a:srgbClr val="000000"/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A4B392-9718-E140-B6C5-20DC34350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638" y="5915426"/>
            <a:ext cx="2009180" cy="53578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76050-D128-224F-9F3E-81917A52663F}"/>
              </a:ext>
            </a:extLst>
          </p:cNvPr>
          <p:cNvSpPr txBox="1"/>
          <p:nvPr/>
        </p:nvSpPr>
        <p:spPr>
          <a:xfrm>
            <a:off x="598311" y="430360"/>
            <a:ext cx="8545689" cy="829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REACH</a:t>
            </a:r>
          </a:p>
          <a:p>
            <a:pPr algn="l" defTabSz="410722"/>
            <a:endParaRPr lang="en-US" sz="2461" dirty="0">
              <a:latin typeface="Gotham-Book" pitchFamily="2" charset="0"/>
            </a:endParaRPr>
          </a:p>
        </p:txBody>
      </p:sp>
      <p:pic>
        <p:nvPicPr>
          <p:cNvPr id="11" name="Picture 10" descr="A picture containing looking, standing, close, sitting&#10;&#10;Description automatically generated">
            <a:extLst>
              <a:ext uri="{FF2B5EF4-FFF2-40B4-BE49-F238E27FC236}">
                <a16:creationId xmlns:a16="http://schemas.microsoft.com/office/drawing/2014/main" id="{909A4D17-B127-8D49-926D-39D3F1085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70" y="1678292"/>
            <a:ext cx="4668555" cy="1750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4AC4FF-644B-E144-92E2-CBFE7405ED93}"/>
              </a:ext>
            </a:extLst>
          </p:cNvPr>
          <p:cNvSpPr txBox="1"/>
          <p:nvPr/>
        </p:nvSpPr>
        <p:spPr>
          <a:xfrm>
            <a:off x="391482" y="3598467"/>
            <a:ext cx="8545689" cy="11680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rgbClr val="295882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MISSION</a:t>
            </a:r>
          </a:p>
          <a:p>
            <a:pPr algn="l"/>
            <a:r>
              <a:rPr lang="en-CA" sz="2200" dirty="0">
                <a:solidFill>
                  <a:srgbClr val="295882"/>
                </a:solidFill>
                <a:latin typeface="Gotham-Book" pitchFamily="2" charset="0"/>
                <a:cs typeface="Arial" panose="020B0604020202020204" pitchFamily="34" charset="0"/>
              </a:rPr>
              <a:t>Power commerce through world class communications.</a:t>
            </a:r>
            <a:endParaRPr lang="en-US" sz="2200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otham-Book" pitchFamily="2" charset="0"/>
              <a:ea typeface="Arial Hebrew Scholar" charset="-79"/>
              <a:cs typeface="Arial" panose="020B0604020202020204" pitchFamily="34" charset="0"/>
            </a:endParaRPr>
          </a:p>
          <a:p>
            <a:pPr algn="l" defTabSz="410722"/>
            <a:endParaRPr lang="en-US" sz="2461" dirty="0">
              <a:solidFill>
                <a:srgbClr val="295882"/>
              </a:solidFill>
              <a:latin typeface="Gotham-Boo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1ACCE-79E4-C34A-8CFE-856092164FD1}"/>
              </a:ext>
            </a:extLst>
          </p:cNvPr>
          <p:cNvSpPr txBox="1"/>
          <p:nvPr/>
        </p:nvSpPr>
        <p:spPr>
          <a:xfrm>
            <a:off x="391481" y="4731370"/>
            <a:ext cx="8545689" cy="7893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rgbClr val="295882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VISION</a:t>
            </a:r>
          </a:p>
          <a:p>
            <a:pPr algn="l"/>
            <a:r>
              <a:rPr lang="en-CA" sz="2200" dirty="0">
                <a:solidFill>
                  <a:srgbClr val="295882"/>
                </a:solidFill>
                <a:latin typeface="Gotham-Book" pitchFamily="2" charset="0"/>
                <a:cs typeface="Arial" panose="020B0604020202020204" pitchFamily="34" charset="0"/>
              </a:rPr>
              <a:t>The region to be at its economic and social best.</a:t>
            </a:r>
            <a:endParaRPr lang="en-US" sz="2461" dirty="0">
              <a:solidFill>
                <a:srgbClr val="295882"/>
              </a:solidFill>
              <a:latin typeface="Gotham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6058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hart administrative work…"/>
          <p:cNvSpPr/>
          <p:nvPr/>
        </p:nvSpPr>
        <p:spPr>
          <a:xfrm>
            <a:off x="5139472" y="5598307"/>
            <a:ext cx="821531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400"/>
            </a:pPr>
            <a:endParaRPr sz="984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8A5FF88A-47FA-6D4B-A127-99077FB2E56C}"/>
              </a:ext>
            </a:extLst>
          </p:cNvPr>
          <p:cNvSpPr/>
          <p:nvPr/>
        </p:nvSpPr>
        <p:spPr>
          <a:xfrm rot="10800000">
            <a:off x="7728854" y="7307102"/>
            <a:ext cx="611317" cy="44101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562510"/>
            <a:endParaRPr lang="en-US" sz="1688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2DED96F5-A0C2-8443-A9E5-BFA00ED747A2}"/>
              </a:ext>
            </a:extLst>
          </p:cNvPr>
          <p:cNvSpPr/>
          <p:nvPr/>
        </p:nvSpPr>
        <p:spPr>
          <a:xfrm>
            <a:off x="0" y="0"/>
            <a:ext cx="9144000" cy="1375981"/>
          </a:xfrm>
          <a:prstGeom prst="rect">
            <a:avLst/>
          </a:prstGeom>
          <a:solidFill>
            <a:srgbClr val="295882"/>
          </a:solidFill>
          <a:ln w="38100">
            <a:noFill/>
            <a:miter lim="400000"/>
          </a:ln>
          <a:effectLst>
            <a:outerShdw sx="1000" sy="1000" rotWithShape="0">
              <a:srgbClr val="000000"/>
            </a:outerShdw>
          </a:effectLst>
        </p:spPr>
        <p:txBody>
          <a:bodyPr lIns="35719" tIns="35719" rIns="35719" bIns="35719" anchor="t" anchorCtr="0"/>
          <a:lstStyle/>
          <a:p>
            <a:pPr defTabSz="562510"/>
            <a:endParaRPr lang="en-US" sz="1688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defTabSz="562510"/>
            <a:endParaRPr lang="en-US" sz="1407" b="1" dirty="0">
              <a:solidFill>
                <a:srgbClr val="295882"/>
              </a:solidFill>
              <a:effectLst>
                <a:outerShdw dist="23998" sx="1000" sy="1000" rotWithShape="0">
                  <a:srgbClr val="000000"/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  <a:p>
            <a:pPr defTabSz="562510"/>
            <a:endParaRPr lang="en-US" sz="2531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4F20DA-68FF-9A4C-9D03-C9EBA0D6084D}"/>
              </a:ext>
            </a:extLst>
          </p:cNvPr>
          <p:cNvSpPr txBox="1"/>
          <p:nvPr/>
        </p:nvSpPr>
        <p:spPr>
          <a:xfrm>
            <a:off x="598311" y="357088"/>
            <a:ext cx="7130543" cy="829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chemeClr val="tx1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GROW</a:t>
            </a:r>
          </a:p>
          <a:p>
            <a:pPr algn="l"/>
            <a:r>
              <a:rPr lang="en-CA" sz="2461" dirty="0">
                <a:solidFill>
                  <a:schemeClr val="tx1"/>
                </a:solidFill>
                <a:latin typeface="Gotham-Book" pitchFamily="2" charset="0"/>
                <a:cs typeface="Arial" panose="020B0604020202020204" pitchFamily="34" charset="0"/>
              </a:rPr>
              <a:t>Website – Competitor’s Report</a:t>
            </a:r>
            <a:endParaRPr lang="en-US" sz="2461" dirty="0">
              <a:solidFill>
                <a:schemeClr val="tx1"/>
              </a:solidFill>
              <a:latin typeface="Gotham-Boo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63EB21-C42F-4142-8C7C-7FACFF56F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218562"/>
              </p:ext>
            </p:extLst>
          </p:nvPr>
        </p:nvGraphicFramePr>
        <p:xfrm>
          <a:off x="598311" y="1543698"/>
          <a:ext cx="8425405" cy="464205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12533">
                  <a:extLst>
                    <a:ext uri="{9D8B030D-6E8A-4147-A177-3AD203B41FA5}">
                      <a16:colId xmlns:a16="http://schemas.microsoft.com/office/drawing/2014/main" val="313091870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97050954"/>
                    </a:ext>
                  </a:extLst>
                </a:gridCol>
                <a:gridCol w="1377245">
                  <a:extLst>
                    <a:ext uri="{9D8B030D-6E8A-4147-A177-3AD203B41FA5}">
                      <a16:colId xmlns:a16="http://schemas.microsoft.com/office/drawing/2014/main" val="2894183560"/>
                    </a:ext>
                  </a:extLst>
                </a:gridCol>
                <a:gridCol w="1585867">
                  <a:extLst>
                    <a:ext uri="{9D8B030D-6E8A-4147-A177-3AD203B41FA5}">
                      <a16:colId xmlns:a16="http://schemas.microsoft.com/office/drawing/2014/main" val="1253514170"/>
                    </a:ext>
                  </a:extLst>
                </a:gridCol>
                <a:gridCol w="1025760">
                  <a:extLst>
                    <a:ext uri="{9D8B030D-6E8A-4147-A177-3AD203B41FA5}">
                      <a16:colId xmlns:a16="http://schemas.microsoft.com/office/drawing/2014/main" val="3009666061"/>
                    </a:ext>
                  </a:extLst>
                </a:gridCol>
              </a:tblGrid>
              <a:tr h="456861"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u="none" strike="noStrike" dirty="0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Website</a:t>
                      </a:r>
                      <a:endParaRPr lang="en-CA" sz="1400" b="1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u="none" strike="noStrike" dirty="0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Marketing Grade</a:t>
                      </a:r>
                      <a:endParaRPr lang="en-CA" sz="1400" b="1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u="none" strike="noStrike" dirty="0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Traffic Rank</a:t>
                      </a:r>
                      <a:endParaRPr lang="en-CA" sz="1400" b="1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u="none" strike="noStrike" dirty="0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Linking Domains</a:t>
                      </a:r>
                      <a:endParaRPr lang="en-CA" sz="1400" b="1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400" b="1" u="none" strike="noStrike" dirty="0" err="1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MozRank</a:t>
                      </a:r>
                      <a:endParaRPr lang="en-CA" sz="1400" b="1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566498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calgarychamber.com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44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1,111,060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 dirty="0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1,198</a:t>
                      </a:r>
                      <a:endParaRPr lang="en-CA" sz="1400" b="0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3.7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963942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hamiltonchamber.ca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64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1,401,516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795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3.9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65366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 dirty="0" err="1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gncc.ca</a:t>
                      </a:r>
                      <a:endParaRPr lang="en-CA" sz="1400" b="0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 dirty="0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64</a:t>
                      </a:r>
                      <a:endParaRPr lang="en-CA" sz="1400" b="0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 dirty="0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1,949,447</a:t>
                      </a:r>
                      <a:endParaRPr lang="en-CA" sz="1400" b="0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 dirty="0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406</a:t>
                      </a:r>
                      <a:endParaRPr lang="en-CA" sz="1400" b="0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 dirty="0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3.5</a:t>
                      </a:r>
                      <a:endParaRPr lang="en-CA" sz="1400" b="0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32473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niagararealtor.ca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67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2,783,708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365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 dirty="0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3.4</a:t>
                      </a:r>
                      <a:endParaRPr lang="en-CA" sz="1400" b="0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7736225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niagaraonthelake.com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44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4,060,793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3,441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5.3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474437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grimsbychamber.com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57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5,062,067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124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2.5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555803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 dirty="0" err="1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niagaraconstruction.org</a:t>
                      </a:r>
                      <a:endParaRPr lang="en-CA" sz="1400" b="0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60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6,683,472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152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2.9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245773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thevoice.ottawachamber.ca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65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7,994,500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59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2.6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312906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niagaraindustry.com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57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10,518,007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88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2.7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699673"/>
                  </a:ext>
                </a:extLst>
              </a:tr>
              <a:tr h="26439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 spc="-100" baseline="0" dirty="0" err="1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niagarahomebuildersassociation.ca</a:t>
                      </a:r>
                      <a:endParaRPr lang="en-CA" sz="1400" b="0" i="0" u="none" strike="noStrike" spc="-100" baseline="0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 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119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2.9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903724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westlincolnchamber.com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54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 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141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970376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ncbotac.com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57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 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21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1.2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242334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wellandpelhamchamber.com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59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 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370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1.9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39798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pcwchamber.com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59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 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370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1.9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2534942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forteriechamber.com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60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 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370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1.9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549111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niagarafallschamber.com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63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 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370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1.9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612587"/>
                  </a:ext>
                </a:extLst>
              </a:tr>
              <a:tr h="245050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 dirty="0" err="1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lincolnchamber.ca</a:t>
                      </a:r>
                      <a:endParaRPr lang="en-CA" sz="1400" b="0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66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 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73</a:t>
                      </a:r>
                      <a:endParaRPr lang="en-CA" sz="1400" b="0" i="0" u="none" strike="noStrike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 dirty="0">
                          <a:solidFill>
                            <a:schemeClr val="bg2"/>
                          </a:solidFill>
                          <a:effectLst/>
                          <a:latin typeface="Gotham-Book" pitchFamily="2" charset="0"/>
                        </a:rPr>
                        <a:t>2.6</a:t>
                      </a:r>
                      <a:endParaRPr lang="en-CA" sz="1400" b="0" i="0" u="none" strike="noStrike" dirty="0">
                        <a:solidFill>
                          <a:schemeClr val="bg2"/>
                        </a:solidFill>
                        <a:effectLst/>
                        <a:latin typeface="Gotham-Book" pitchFamily="2" charset="0"/>
                      </a:endParaRPr>
                    </a:p>
                  </a:txBody>
                  <a:tcPr marL="11792" marR="11792" marT="11792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923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0238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">
            <a:extLst>
              <a:ext uri="{FF2B5EF4-FFF2-40B4-BE49-F238E27FC236}">
                <a16:creationId xmlns:a16="http://schemas.microsoft.com/office/drawing/2014/main" id="{FCC94944-410C-254C-AA10-89C520E5B189}"/>
              </a:ext>
            </a:extLst>
          </p:cNvPr>
          <p:cNvSpPr/>
          <p:nvPr/>
        </p:nvSpPr>
        <p:spPr>
          <a:xfrm>
            <a:off x="0" y="0"/>
            <a:ext cx="9144000" cy="1375981"/>
          </a:xfrm>
          <a:prstGeom prst="rect">
            <a:avLst/>
          </a:prstGeom>
          <a:solidFill>
            <a:srgbClr val="295882"/>
          </a:solidFill>
          <a:ln w="38100">
            <a:noFill/>
            <a:miter lim="400000"/>
          </a:ln>
          <a:effectLst>
            <a:outerShdw sx="1000" sy="1000" rotWithShape="0">
              <a:srgbClr val="000000"/>
            </a:outerShdw>
          </a:effectLst>
        </p:spPr>
        <p:txBody>
          <a:bodyPr lIns="35719" tIns="35719" rIns="35719" bIns="35719" anchor="t" anchorCtr="0"/>
          <a:lstStyle/>
          <a:p>
            <a:pPr defTabSz="562510"/>
            <a:endParaRPr lang="en-US" sz="1688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defTabSz="562510"/>
            <a:endParaRPr lang="en-US" sz="1407" b="1" dirty="0">
              <a:solidFill>
                <a:srgbClr val="295882"/>
              </a:solidFill>
              <a:effectLst>
                <a:outerShdw dist="23998" sx="1000" sy="1000" rotWithShape="0">
                  <a:srgbClr val="000000"/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  <a:p>
            <a:pPr defTabSz="562510"/>
            <a:endParaRPr lang="en-US" sz="2531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1D475-3D22-DB48-A524-B07F48136AFB}"/>
              </a:ext>
            </a:extLst>
          </p:cNvPr>
          <p:cNvSpPr txBox="1"/>
          <p:nvPr/>
        </p:nvSpPr>
        <p:spPr>
          <a:xfrm>
            <a:off x="598311" y="357088"/>
            <a:ext cx="7172950" cy="829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chemeClr val="tx1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GROW</a:t>
            </a:r>
          </a:p>
          <a:p>
            <a:pPr algn="l"/>
            <a:r>
              <a:rPr lang="en-CA" sz="2461" dirty="0">
                <a:solidFill>
                  <a:schemeClr val="tx1"/>
                </a:solidFill>
                <a:latin typeface="Gotham-Book" pitchFamily="2" charset="0"/>
                <a:cs typeface="Arial" panose="020B0604020202020204" pitchFamily="34" charset="0"/>
              </a:rPr>
              <a:t>Membership Retention</a:t>
            </a:r>
            <a:endParaRPr lang="en-US" sz="2461" dirty="0">
              <a:solidFill>
                <a:schemeClr val="tx1"/>
              </a:solidFill>
              <a:latin typeface="Gotham-Book" pitchFamily="2" charset="0"/>
            </a:endParaRPr>
          </a:p>
        </p:txBody>
      </p:sp>
      <p:pic>
        <p:nvPicPr>
          <p:cNvPr id="17" name="Picture 16" descr="A picture containing measure, guitar&#10;&#10;Description automatically generated">
            <a:extLst>
              <a:ext uri="{FF2B5EF4-FFF2-40B4-BE49-F238E27FC236}">
                <a16:creationId xmlns:a16="http://schemas.microsoft.com/office/drawing/2014/main" id="{A5D97755-6952-DB4F-83E5-F116BB328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22" y="4395579"/>
            <a:ext cx="5171068" cy="2309919"/>
          </a:xfrm>
          <a:prstGeom prst="rect">
            <a:avLst/>
          </a:prstGeom>
        </p:spPr>
      </p:pic>
      <p:pic>
        <p:nvPicPr>
          <p:cNvPr id="19" name="Picture 1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B6A4215F-5FA2-3244-B3BC-A3FED2E21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17" y="2493953"/>
            <a:ext cx="4081677" cy="27211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409DB2-A4A5-BF4C-92F2-5C80A3A8C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1" y="1851614"/>
            <a:ext cx="4294158" cy="286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818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">
            <a:extLst>
              <a:ext uri="{FF2B5EF4-FFF2-40B4-BE49-F238E27FC236}">
                <a16:creationId xmlns:a16="http://schemas.microsoft.com/office/drawing/2014/main" id="{FCC94944-410C-254C-AA10-89C520E5B189}"/>
              </a:ext>
            </a:extLst>
          </p:cNvPr>
          <p:cNvSpPr/>
          <p:nvPr/>
        </p:nvSpPr>
        <p:spPr>
          <a:xfrm>
            <a:off x="0" y="0"/>
            <a:ext cx="9144000" cy="1375981"/>
          </a:xfrm>
          <a:prstGeom prst="rect">
            <a:avLst/>
          </a:prstGeom>
          <a:solidFill>
            <a:srgbClr val="295882"/>
          </a:solidFill>
          <a:ln w="38100">
            <a:noFill/>
            <a:miter lim="400000"/>
          </a:ln>
          <a:effectLst>
            <a:outerShdw sx="1000" sy="1000" rotWithShape="0">
              <a:srgbClr val="000000"/>
            </a:outerShdw>
          </a:effectLst>
        </p:spPr>
        <p:txBody>
          <a:bodyPr lIns="35719" tIns="35719" rIns="35719" bIns="35719" anchor="t" anchorCtr="0"/>
          <a:lstStyle/>
          <a:p>
            <a:pPr defTabSz="562510"/>
            <a:endParaRPr lang="en-US" sz="1688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defTabSz="562510"/>
            <a:endParaRPr lang="en-US" sz="1407" b="1" dirty="0">
              <a:solidFill>
                <a:srgbClr val="295882"/>
              </a:solidFill>
              <a:effectLst>
                <a:outerShdw dist="23998" sx="1000" sy="1000" rotWithShape="0">
                  <a:srgbClr val="000000"/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  <a:p>
            <a:pPr defTabSz="562510"/>
            <a:endParaRPr lang="en-US" sz="2531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1D475-3D22-DB48-A524-B07F48136AFB}"/>
              </a:ext>
            </a:extLst>
          </p:cNvPr>
          <p:cNvSpPr txBox="1"/>
          <p:nvPr/>
        </p:nvSpPr>
        <p:spPr>
          <a:xfrm>
            <a:off x="598310" y="423323"/>
            <a:ext cx="8545690" cy="6970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chemeClr val="tx1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GROW</a:t>
            </a:r>
          </a:p>
          <a:p>
            <a:pPr algn="l"/>
            <a:r>
              <a:rPr lang="en-CA" sz="1600" dirty="0">
                <a:solidFill>
                  <a:schemeClr val="tx1"/>
                </a:solidFill>
                <a:latin typeface="Gotham-Book" pitchFamily="2" charset="0"/>
                <a:cs typeface="Arial" panose="020B0604020202020204" pitchFamily="34" charset="0"/>
              </a:rPr>
              <a:t>Broaden reach and services to transform into a business service organization</a:t>
            </a:r>
            <a:endParaRPr lang="en-US" sz="2461" dirty="0">
              <a:solidFill>
                <a:schemeClr val="tx1"/>
              </a:solidFill>
              <a:latin typeface="Gotham-Book" pitchFamily="2" charset="0"/>
            </a:endParaRPr>
          </a:p>
        </p:txBody>
      </p:sp>
      <p:pic>
        <p:nvPicPr>
          <p:cNvPr id="20" name="Picture 19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776BF72-6F11-C74F-B961-A001088F4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0" y="1563357"/>
            <a:ext cx="3600030" cy="2025575"/>
          </a:xfrm>
          <a:prstGeom prst="rect">
            <a:avLst/>
          </a:prstGeom>
        </p:spPr>
      </p:pic>
      <p:pic>
        <p:nvPicPr>
          <p:cNvPr id="18" name="Picture 17" descr="A picture containing person, table, person, holding&#10;&#10;Description automatically generated">
            <a:extLst>
              <a:ext uri="{FF2B5EF4-FFF2-40B4-BE49-F238E27FC236}">
                <a16:creationId xmlns:a16="http://schemas.microsoft.com/office/drawing/2014/main" id="{6299F551-5FF7-B94F-99B2-98D53F498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82" y="4559522"/>
            <a:ext cx="2992304" cy="1994869"/>
          </a:xfrm>
          <a:prstGeom prst="rect">
            <a:avLst/>
          </a:prstGeom>
        </p:spPr>
      </p:pic>
      <p:pic>
        <p:nvPicPr>
          <p:cNvPr id="16" name="Picture 15" descr="A picture containing object, indoor, person, front&#10;&#10;Description automatically generated">
            <a:extLst>
              <a:ext uri="{FF2B5EF4-FFF2-40B4-BE49-F238E27FC236}">
                <a16:creationId xmlns:a16="http://schemas.microsoft.com/office/drawing/2014/main" id="{5E83A076-47BC-D244-9042-D403F53D7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93" y="1535908"/>
            <a:ext cx="3326334" cy="2214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63E24-7B65-F94C-970F-C4CFF11AE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1" y="4434240"/>
            <a:ext cx="3991886" cy="224543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D53C9B-5D3C-974C-9544-B559C87C5D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29" y="2817675"/>
            <a:ext cx="3364650" cy="22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8313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hart administrative work…"/>
          <p:cNvSpPr/>
          <p:nvPr/>
        </p:nvSpPr>
        <p:spPr>
          <a:xfrm>
            <a:off x="5139472" y="5598307"/>
            <a:ext cx="821531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400"/>
            </a:pPr>
            <a:endParaRPr sz="984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A4B392-9718-E140-B6C5-20DC34350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81" y="396369"/>
            <a:ext cx="3201722" cy="85379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4AC4FF-644B-E144-92E2-CBFE7405ED93}"/>
              </a:ext>
            </a:extLst>
          </p:cNvPr>
          <p:cNvSpPr txBox="1"/>
          <p:nvPr/>
        </p:nvSpPr>
        <p:spPr>
          <a:xfrm>
            <a:off x="391482" y="3598467"/>
            <a:ext cx="8545689" cy="11680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rgbClr val="295882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MISSION</a:t>
            </a:r>
          </a:p>
          <a:p>
            <a:pPr algn="l"/>
            <a:r>
              <a:rPr lang="en-CA" sz="2200" dirty="0">
                <a:solidFill>
                  <a:srgbClr val="295882"/>
                </a:solidFill>
                <a:latin typeface="Gotham-Book" pitchFamily="2" charset="0"/>
                <a:cs typeface="Arial" panose="020B0604020202020204" pitchFamily="34" charset="0"/>
              </a:rPr>
              <a:t>Power commerce through world class communications.</a:t>
            </a:r>
            <a:endParaRPr lang="en-US" sz="2200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otham-Book" pitchFamily="2" charset="0"/>
              <a:ea typeface="Arial Hebrew Scholar" charset="-79"/>
              <a:cs typeface="Arial" panose="020B0604020202020204" pitchFamily="34" charset="0"/>
            </a:endParaRPr>
          </a:p>
          <a:p>
            <a:pPr algn="l" defTabSz="410722"/>
            <a:endParaRPr lang="en-US" sz="2461" dirty="0">
              <a:solidFill>
                <a:srgbClr val="295882"/>
              </a:solidFill>
              <a:latin typeface="Gotham-Boo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1ACCE-79E4-C34A-8CFE-856092164FD1}"/>
              </a:ext>
            </a:extLst>
          </p:cNvPr>
          <p:cNvSpPr txBox="1"/>
          <p:nvPr/>
        </p:nvSpPr>
        <p:spPr>
          <a:xfrm>
            <a:off x="391481" y="4731370"/>
            <a:ext cx="8545689" cy="7893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rgbClr val="295882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VISION</a:t>
            </a:r>
          </a:p>
          <a:p>
            <a:pPr algn="l"/>
            <a:r>
              <a:rPr lang="en-CA" sz="2200" dirty="0">
                <a:solidFill>
                  <a:srgbClr val="295882"/>
                </a:solidFill>
                <a:latin typeface="Gotham-Book" pitchFamily="2" charset="0"/>
                <a:cs typeface="Arial" panose="020B0604020202020204" pitchFamily="34" charset="0"/>
              </a:rPr>
              <a:t>The region to be at its economic and social best.</a:t>
            </a:r>
            <a:endParaRPr lang="en-US" sz="2461" dirty="0">
              <a:solidFill>
                <a:srgbClr val="295882"/>
              </a:solidFill>
              <a:latin typeface="Gotham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606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">
            <a:extLst>
              <a:ext uri="{FF2B5EF4-FFF2-40B4-BE49-F238E27FC236}">
                <a16:creationId xmlns:a16="http://schemas.microsoft.com/office/drawing/2014/main" id="{FCC94944-410C-254C-AA10-89C520E5B189}"/>
              </a:ext>
            </a:extLst>
          </p:cNvPr>
          <p:cNvSpPr/>
          <p:nvPr/>
        </p:nvSpPr>
        <p:spPr>
          <a:xfrm>
            <a:off x="-1" y="0"/>
            <a:ext cx="9144001" cy="1375981"/>
          </a:xfrm>
          <a:prstGeom prst="rect">
            <a:avLst/>
          </a:prstGeom>
          <a:solidFill>
            <a:srgbClr val="295882"/>
          </a:solidFill>
          <a:ln w="38100">
            <a:noFill/>
            <a:miter lim="400000"/>
          </a:ln>
          <a:effectLst>
            <a:outerShdw sx="1000" sy="1000" rotWithShape="0">
              <a:srgbClr val="000000"/>
            </a:outerShdw>
          </a:effectLst>
        </p:spPr>
        <p:txBody>
          <a:bodyPr lIns="35719" tIns="35719" rIns="35719" bIns="35719" anchor="t" anchorCtr="0"/>
          <a:lstStyle/>
          <a:p>
            <a:pPr defTabSz="562510"/>
            <a:endParaRPr lang="en-US" sz="1688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defTabSz="562510"/>
            <a:endParaRPr lang="en-US" sz="1407" b="1" dirty="0">
              <a:solidFill>
                <a:srgbClr val="295882"/>
              </a:solidFill>
              <a:effectLst>
                <a:outerShdw dist="23998" sx="1000" sy="1000" rotWithShape="0">
                  <a:srgbClr val="000000"/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  <a:p>
            <a:pPr defTabSz="562510"/>
            <a:endParaRPr lang="en-US" sz="2531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1D475-3D22-DB48-A524-B07F48136AFB}"/>
              </a:ext>
            </a:extLst>
          </p:cNvPr>
          <p:cNvSpPr txBox="1"/>
          <p:nvPr/>
        </p:nvSpPr>
        <p:spPr>
          <a:xfrm>
            <a:off x="572303" y="357088"/>
            <a:ext cx="7061772" cy="829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chemeClr val="tx1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COMMUNICATE</a:t>
            </a:r>
          </a:p>
          <a:p>
            <a:pPr algn="l"/>
            <a:r>
              <a:rPr lang="en-CA" sz="2461" dirty="0">
                <a:solidFill>
                  <a:schemeClr val="tx1"/>
                </a:solidFill>
                <a:latin typeface="Gotham-Book" pitchFamily="2" charset="0"/>
                <a:cs typeface="Arial" panose="020B0604020202020204" pitchFamily="34" charset="0"/>
              </a:rPr>
              <a:t>New Products and Services</a:t>
            </a:r>
            <a:endParaRPr lang="en-US" sz="2461" dirty="0">
              <a:solidFill>
                <a:schemeClr val="tx1"/>
              </a:solidFill>
              <a:latin typeface="Gotham-Boo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571ECD-6844-EF41-B014-B6B96E5C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t="15523" r="10774"/>
          <a:stretch/>
        </p:blipFill>
        <p:spPr>
          <a:xfrm>
            <a:off x="3669393" y="1643208"/>
            <a:ext cx="2028303" cy="276647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 descr="A picture containing meter&#10;&#10;Description automatically generated">
            <a:extLst>
              <a:ext uri="{FF2B5EF4-FFF2-40B4-BE49-F238E27FC236}">
                <a16:creationId xmlns:a16="http://schemas.microsoft.com/office/drawing/2014/main" id="{57D981CB-8CAE-914D-BE75-85005E568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88" y="1739184"/>
            <a:ext cx="2751964" cy="1375982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6CA10C04-7697-4340-8E29-3B4D15D5F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4" t="52390" r="32915" b="36134"/>
          <a:stretch/>
        </p:blipFill>
        <p:spPr>
          <a:xfrm>
            <a:off x="233644" y="4937485"/>
            <a:ext cx="2740389" cy="1582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5FF9AA-57E7-604C-9E41-D060B22A7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99" y="4918829"/>
            <a:ext cx="2812593" cy="158208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BBBC4A2F-1AC5-4B42-B950-8B73903E6F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1" t="16284" r="8992" b="22346"/>
          <a:stretch/>
        </p:blipFill>
        <p:spPr>
          <a:xfrm>
            <a:off x="305848" y="1733068"/>
            <a:ext cx="3140458" cy="137598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3073DC-0BD0-4E44-AF20-6FAD60FF47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28" y="4758941"/>
            <a:ext cx="2461228" cy="19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176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">
            <a:extLst>
              <a:ext uri="{FF2B5EF4-FFF2-40B4-BE49-F238E27FC236}">
                <a16:creationId xmlns:a16="http://schemas.microsoft.com/office/drawing/2014/main" id="{A932A606-02BA-E04A-A58F-EDC01D388022}"/>
              </a:ext>
            </a:extLst>
          </p:cNvPr>
          <p:cNvSpPr/>
          <p:nvPr/>
        </p:nvSpPr>
        <p:spPr>
          <a:xfrm>
            <a:off x="0" y="0"/>
            <a:ext cx="9144000" cy="1375981"/>
          </a:xfrm>
          <a:prstGeom prst="rect">
            <a:avLst/>
          </a:prstGeom>
          <a:solidFill>
            <a:srgbClr val="295882"/>
          </a:solidFill>
          <a:ln w="38100">
            <a:noFill/>
            <a:miter lim="400000"/>
          </a:ln>
          <a:effectLst>
            <a:outerShdw sx="1000" sy="1000" rotWithShape="0">
              <a:srgbClr val="000000"/>
            </a:outerShdw>
          </a:effectLst>
        </p:spPr>
        <p:txBody>
          <a:bodyPr lIns="35719" tIns="35719" rIns="35719" bIns="35719" anchor="t" anchorCtr="0"/>
          <a:lstStyle/>
          <a:p>
            <a:pPr defTabSz="562510"/>
            <a:endParaRPr lang="en-US" sz="1688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defTabSz="562510"/>
            <a:endParaRPr lang="en-US" sz="1407" b="1" dirty="0">
              <a:solidFill>
                <a:srgbClr val="295882"/>
              </a:solidFill>
              <a:effectLst>
                <a:outerShdw dist="23998" sx="1000" sy="1000" rotWithShape="0">
                  <a:srgbClr val="000000"/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  <a:p>
            <a:pPr defTabSz="562510"/>
            <a:endParaRPr lang="en-US" sz="2531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E41AF-D870-7649-81E5-ED5B8FA52FD4}"/>
              </a:ext>
            </a:extLst>
          </p:cNvPr>
          <p:cNvSpPr txBox="1"/>
          <p:nvPr/>
        </p:nvSpPr>
        <p:spPr>
          <a:xfrm>
            <a:off x="598311" y="357088"/>
            <a:ext cx="7130543" cy="829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chemeClr val="tx1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GROW</a:t>
            </a:r>
          </a:p>
          <a:p>
            <a:pPr algn="l"/>
            <a:r>
              <a:rPr lang="en-CA" sz="2461" dirty="0">
                <a:solidFill>
                  <a:schemeClr val="tx1"/>
                </a:solidFill>
                <a:latin typeface="Gotham-Book" pitchFamily="2" charset="0"/>
                <a:cs typeface="Arial" panose="020B0604020202020204" pitchFamily="34" charset="0"/>
              </a:rPr>
              <a:t>Online Events – Digital Pivot</a:t>
            </a:r>
            <a:endParaRPr lang="en-US" sz="2461" dirty="0">
              <a:solidFill>
                <a:schemeClr val="tx1"/>
              </a:solidFill>
              <a:latin typeface="Gotham-Book" pitchFamily="2" charset="0"/>
            </a:endParaRPr>
          </a:p>
        </p:txBody>
      </p:sp>
      <p:pic>
        <p:nvPicPr>
          <p:cNvPr id="15" name="Picture 14" descr="A picture containing table, computer, sitting, computer&#10;&#10;Description automatically generated">
            <a:extLst>
              <a:ext uri="{FF2B5EF4-FFF2-40B4-BE49-F238E27FC236}">
                <a16:creationId xmlns:a16="http://schemas.microsoft.com/office/drawing/2014/main" id="{A51FBEEE-7568-584F-85E5-87F68E96C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6" y="5303445"/>
            <a:ext cx="2903347" cy="1451674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5B8DE8-B580-444B-B011-84BF31D8A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09" y="1575790"/>
            <a:ext cx="2724647" cy="1532613"/>
          </a:xfrm>
          <a:prstGeom prst="rect">
            <a:avLst/>
          </a:prstGeom>
        </p:spPr>
      </p:pic>
      <p:pic>
        <p:nvPicPr>
          <p:cNvPr id="19" name="Picture 1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FE80537-E3E8-3247-93E5-5F0815FA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42" y="3167995"/>
            <a:ext cx="3055915" cy="1718952"/>
          </a:xfrm>
          <a:prstGeom prst="rect">
            <a:avLst/>
          </a:prstGeom>
        </p:spPr>
      </p:pic>
      <p:pic>
        <p:nvPicPr>
          <p:cNvPr id="21" name="Picture 20" descr="A picture containing person, holding, hand, person&#10;&#10;Description automatically generated">
            <a:extLst>
              <a:ext uri="{FF2B5EF4-FFF2-40B4-BE49-F238E27FC236}">
                <a16:creationId xmlns:a16="http://schemas.microsoft.com/office/drawing/2014/main" id="{F7C2034E-8F5C-824E-A0F0-B1749DB70D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09" y="5303445"/>
            <a:ext cx="2724648" cy="1430439"/>
          </a:xfrm>
          <a:prstGeom prst="rect">
            <a:avLst/>
          </a:prstGeom>
        </p:spPr>
      </p:pic>
      <p:pic>
        <p:nvPicPr>
          <p:cNvPr id="23" name="Picture 2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E61B47F-CA31-2447-80AC-A457955CA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88" y="5286882"/>
            <a:ext cx="2724647" cy="1430440"/>
          </a:xfrm>
          <a:prstGeom prst="rect">
            <a:avLst/>
          </a:prstGeom>
        </p:spPr>
      </p:pic>
      <p:pic>
        <p:nvPicPr>
          <p:cNvPr id="25" name="Picture 2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F0709E8-F37E-A443-B16A-CC6440A3A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22" y="1592352"/>
            <a:ext cx="2724647" cy="142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5731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">
            <a:extLst>
              <a:ext uri="{FF2B5EF4-FFF2-40B4-BE49-F238E27FC236}">
                <a16:creationId xmlns:a16="http://schemas.microsoft.com/office/drawing/2014/main" id="{FCC94944-410C-254C-AA10-89C520E5B189}"/>
              </a:ext>
            </a:extLst>
          </p:cNvPr>
          <p:cNvSpPr/>
          <p:nvPr/>
        </p:nvSpPr>
        <p:spPr>
          <a:xfrm>
            <a:off x="-1" y="0"/>
            <a:ext cx="9234311" cy="1375981"/>
          </a:xfrm>
          <a:prstGeom prst="rect">
            <a:avLst/>
          </a:prstGeom>
          <a:solidFill>
            <a:srgbClr val="295882"/>
          </a:solidFill>
          <a:ln w="38100">
            <a:noFill/>
            <a:miter lim="400000"/>
          </a:ln>
          <a:effectLst>
            <a:outerShdw sx="1000" sy="1000" rotWithShape="0">
              <a:srgbClr val="000000"/>
            </a:outerShdw>
          </a:effectLst>
        </p:spPr>
        <p:txBody>
          <a:bodyPr lIns="35719" tIns="35719" rIns="35719" bIns="35719" anchor="t" anchorCtr="0"/>
          <a:lstStyle/>
          <a:p>
            <a:pPr defTabSz="562510"/>
            <a:endParaRPr lang="en-US" sz="1688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defTabSz="562510"/>
            <a:endParaRPr lang="en-US" sz="1407" b="1" dirty="0">
              <a:solidFill>
                <a:srgbClr val="295882"/>
              </a:solidFill>
              <a:effectLst>
                <a:outerShdw dist="23998" sx="1000" sy="1000" rotWithShape="0">
                  <a:srgbClr val="000000"/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  <a:p>
            <a:pPr defTabSz="562510"/>
            <a:endParaRPr lang="en-US" sz="2531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1D475-3D22-DB48-A524-B07F48136AFB}"/>
              </a:ext>
            </a:extLst>
          </p:cNvPr>
          <p:cNvSpPr txBox="1"/>
          <p:nvPr/>
        </p:nvSpPr>
        <p:spPr>
          <a:xfrm>
            <a:off x="598311" y="357088"/>
            <a:ext cx="7130543" cy="829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chemeClr val="tx1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GROW</a:t>
            </a:r>
          </a:p>
          <a:p>
            <a:pPr algn="l"/>
            <a:r>
              <a:rPr lang="en-CA" sz="2461" dirty="0">
                <a:solidFill>
                  <a:schemeClr val="tx1"/>
                </a:solidFill>
                <a:latin typeface="Gotham-Book" pitchFamily="2" charset="0"/>
                <a:cs typeface="Arial" panose="020B0604020202020204" pitchFamily="34" charset="0"/>
              </a:rPr>
              <a:t>Increased Following – Social Media</a:t>
            </a:r>
            <a:endParaRPr lang="en-US" sz="2461" dirty="0">
              <a:solidFill>
                <a:schemeClr val="tx1"/>
              </a:solidFill>
              <a:latin typeface="Gotham-Book" pitchFamily="2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6FABB2A-1EA9-E742-A15F-ED45153B9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274797"/>
              </p:ext>
            </p:extLst>
          </p:nvPr>
        </p:nvGraphicFramePr>
        <p:xfrm>
          <a:off x="598311" y="1874447"/>
          <a:ext cx="6063420" cy="19839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140">
                  <a:extLst>
                    <a:ext uri="{9D8B030D-6E8A-4147-A177-3AD203B41FA5}">
                      <a16:colId xmlns:a16="http://schemas.microsoft.com/office/drawing/2014/main" val="1676949994"/>
                    </a:ext>
                  </a:extLst>
                </a:gridCol>
                <a:gridCol w="2021140">
                  <a:extLst>
                    <a:ext uri="{9D8B030D-6E8A-4147-A177-3AD203B41FA5}">
                      <a16:colId xmlns:a16="http://schemas.microsoft.com/office/drawing/2014/main" val="1924366440"/>
                    </a:ext>
                  </a:extLst>
                </a:gridCol>
                <a:gridCol w="2021140">
                  <a:extLst>
                    <a:ext uri="{9D8B030D-6E8A-4147-A177-3AD203B41FA5}">
                      <a16:colId xmlns:a16="http://schemas.microsoft.com/office/drawing/2014/main" val="3180123905"/>
                    </a:ext>
                  </a:extLst>
                </a:gridCol>
              </a:tblGrid>
              <a:tr h="1426588">
                <a:tc>
                  <a:txBody>
                    <a:bodyPr/>
                    <a:lstStyle/>
                    <a:p>
                      <a:endParaRPr lang="en-US" sz="1900" b="1" dirty="0">
                        <a:solidFill>
                          <a:schemeClr val="bg2"/>
                        </a:solidFill>
                        <a:latin typeface="Gotham-Book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Dec 2019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July 2020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188718"/>
                  </a:ext>
                </a:extLst>
              </a:tr>
              <a:tr h="557321"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Followers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23,226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30,144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27093"/>
                  </a:ext>
                </a:extLst>
              </a:tr>
            </a:tbl>
          </a:graphicData>
        </a:graphic>
      </p:graphicFrame>
      <p:sp>
        <p:nvSpPr>
          <p:cNvPr id="9" name="Down Arrow 8">
            <a:extLst>
              <a:ext uri="{FF2B5EF4-FFF2-40B4-BE49-F238E27FC236}">
                <a16:creationId xmlns:a16="http://schemas.microsoft.com/office/drawing/2014/main" id="{614BD7FB-3D02-3246-AB72-164AD55BAB52}"/>
              </a:ext>
            </a:extLst>
          </p:cNvPr>
          <p:cNvSpPr/>
          <p:nvPr/>
        </p:nvSpPr>
        <p:spPr>
          <a:xfrm rot="10800000">
            <a:off x="7015926" y="3315981"/>
            <a:ext cx="474160" cy="44101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562510"/>
            <a:endParaRPr lang="en-US" sz="1688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4306A-3BD3-7245-966B-AF0F5EFF8FA3}"/>
              </a:ext>
            </a:extLst>
          </p:cNvPr>
          <p:cNvSpPr txBox="1"/>
          <p:nvPr/>
        </p:nvSpPr>
        <p:spPr>
          <a:xfrm>
            <a:off x="7419409" y="3344954"/>
            <a:ext cx="1139779" cy="5472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defTabSz="778914"/>
            <a:r>
              <a:rPr lang="en-US" sz="2667" b="1" dirty="0">
                <a:solidFill>
                  <a:schemeClr val="bg2"/>
                </a:solidFill>
                <a:latin typeface="Gotham-Book" pitchFamily="2" charset="0"/>
              </a:rPr>
              <a:t>30</a:t>
            </a:r>
            <a:r>
              <a:rPr lang="en-US" sz="2667" dirty="0">
                <a:solidFill>
                  <a:schemeClr val="bg2"/>
                </a:solidFill>
                <a:latin typeface="Gotham-Book" pitchFamily="2" charset="0"/>
              </a:rPr>
              <a:t>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431B8C-5469-D648-9ED4-78289A13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38" y="4517005"/>
            <a:ext cx="2881887" cy="198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804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">
            <a:extLst>
              <a:ext uri="{FF2B5EF4-FFF2-40B4-BE49-F238E27FC236}">
                <a16:creationId xmlns:a16="http://schemas.microsoft.com/office/drawing/2014/main" id="{FCC94944-410C-254C-AA10-89C520E5B189}"/>
              </a:ext>
            </a:extLst>
          </p:cNvPr>
          <p:cNvSpPr/>
          <p:nvPr/>
        </p:nvSpPr>
        <p:spPr>
          <a:xfrm>
            <a:off x="0" y="0"/>
            <a:ext cx="9144000" cy="1375981"/>
          </a:xfrm>
          <a:prstGeom prst="rect">
            <a:avLst/>
          </a:prstGeom>
          <a:solidFill>
            <a:srgbClr val="295882"/>
          </a:solidFill>
          <a:ln w="38100">
            <a:noFill/>
            <a:miter lim="400000"/>
          </a:ln>
          <a:effectLst>
            <a:outerShdw sx="1000" sy="1000" rotWithShape="0">
              <a:srgbClr val="000000"/>
            </a:outerShdw>
          </a:effectLst>
        </p:spPr>
        <p:txBody>
          <a:bodyPr lIns="35719" tIns="35719" rIns="35719" bIns="35719" anchor="t" anchorCtr="0"/>
          <a:lstStyle/>
          <a:p>
            <a:pPr defTabSz="562510"/>
            <a:endParaRPr lang="en-US" sz="1688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defTabSz="562510"/>
            <a:endParaRPr lang="en-US" sz="1407" b="1" dirty="0">
              <a:solidFill>
                <a:srgbClr val="295882"/>
              </a:solidFill>
              <a:effectLst>
                <a:outerShdw dist="23998" sx="1000" sy="1000" rotWithShape="0">
                  <a:srgbClr val="000000"/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  <a:p>
            <a:pPr defTabSz="562510"/>
            <a:endParaRPr lang="en-US" sz="2531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1D475-3D22-DB48-A524-B07F48136AFB}"/>
              </a:ext>
            </a:extLst>
          </p:cNvPr>
          <p:cNvSpPr txBox="1"/>
          <p:nvPr/>
        </p:nvSpPr>
        <p:spPr>
          <a:xfrm>
            <a:off x="598311" y="357088"/>
            <a:ext cx="7130543" cy="829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chemeClr val="tx1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GROW</a:t>
            </a:r>
          </a:p>
          <a:p>
            <a:pPr algn="l"/>
            <a:r>
              <a:rPr lang="en-CA" sz="2461" dirty="0">
                <a:solidFill>
                  <a:schemeClr val="tx1"/>
                </a:solidFill>
                <a:latin typeface="Gotham-Book" pitchFamily="2" charset="0"/>
                <a:cs typeface="Arial" panose="020B0604020202020204" pitchFamily="34" charset="0"/>
              </a:rPr>
              <a:t>Increased Engagement – Social Media</a:t>
            </a:r>
            <a:endParaRPr lang="en-US" sz="2461" dirty="0">
              <a:solidFill>
                <a:schemeClr val="tx1"/>
              </a:solidFill>
              <a:latin typeface="Gotham-Book" pitchFamily="2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6FABB2A-1EA9-E742-A15F-ED45153B9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082273"/>
              </p:ext>
            </p:extLst>
          </p:nvPr>
        </p:nvGraphicFramePr>
        <p:xfrm>
          <a:off x="395110" y="1673231"/>
          <a:ext cx="6965248" cy="233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1312">
                  <a:extLst>
                    <a:ext uri="{9D8B030D-6E8A-4147-A177-3AD203B41FA5}">
                      <a16:colId xmlns:a16="http://schemas.microsoft.com/office/drawing/2014/main" val="1676949994"/>
                    </a:ext>
                  </a:extLst>
                </a:gridCol>
                <a:gridCol w="1741312">
                  <a:extLst>
                    <a:ext uri="{9D8B030D-6E8A-4147-A177-3AD203B41FA5}">
                      <a16:colId xmlns:a16="http://schemas.microsoft.com/office/drawing/2014/main" val="1924366440"/>
                    </a:ext>
                  </a:extLst>
                </a:gridCol>
                <a:gridCol w="1741312">
                  <a:extLst>
                    <a:ext uri="{9D8B030D-6E8A-4147-A177-3AD203B41FA5}">
                      <a16:colId xmlns:a16="http://schemas.microsoft.com/office/drawing/2014/main" val="3180123905"/>
                    </a:ext>
                  </a:extLst>
                </a:gridCol>
                <a:gridCol w="1741312">
                  <a:extLst>
                    <a:ext uri="{9D8B030D-6E8A-4147-A177-3AD203B41FA5}">
                      <a16:colId xmlns:a16="http://schemas.microsoft.com/office/drawing/2014/main" val="51372358"/>
                    </a:ext>
                  </a:extLst>
                </a:gridCol>
              </a:tblGrid>
              <a:tr h="993380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2"/>
                        </a:solidFill>
                        <a:latin typeface="Gotham-Book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804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Social Interactions by Network</a:t>
                      </a:r>
                    </a:p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Dec 2019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804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Social Interactions by Network</a:t>
                      </a:r>
                    </a:p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July 2020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Growth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188718"/>
                  </a:ext>
                </a:extLst>
              </a:tr>
              <a:tr h="32677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Facebook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620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1683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171%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27093"/>
                  </a:ext>
                </a:extLst>
              </a:tr>
              <a:tr h="32677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Instagram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511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5779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1030%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008790"/>
                  </a:ext>
                </a:extLst>
              </a:tr>
              <a:tr h="32677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LinkedIn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198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991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400%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868382"/>
                  </a:ext>
                </a:extLst>
              </a:tr>
              <a:tr h="32677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Twitter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417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1263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138%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94758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26BDE3-89F1-E54B-8FDD-C435ACAFD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124764"/>
              </p:ext>
            </p:extLst>
          </p:nvPr>
        </p:nvGraphicFramePr>
        <p:xfrm>
          <a:off x="395110" y="4365119"/>
          <a:ext cx="5291212" cy="22366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2803">
                  <a:extLst>
                    <a:ext uri="{9D8B030D-6E8A-4147-A177-3AD203B41FA5}">
                      <a16:colId xmlns:a16="http://schemas.microsoft.com/office/drawing/2014/main" val="1676949994"/>
                    </a:ext>
                  </a:extLst>
                </a:gridCol>
                <a:gridCol w="1322803">
                  <a:extLst>
                    <a:ext uri="{9D8B030D-6E8A-4147-A177-3AD203B41FA5}">
                      <a16:colId xmlns:a16="http://schemas.microsoft.com/office/drawing/2014/main" val="1924366440"/>
                    </a:ext>
                  </a:extLst>
                </a:gridCol>
                <a:gridCol w="1322803">
                  <a:extLst>
                    <a:ext uri="{9D8B030D-6E8A-4147-A177-3AD203B41FA5}">
                      <a16:colId xmlns:a16="http://schemas.microsoft.com/office/drawing/2014/main" val="3180123905"/>
                    </a:ext>
                  </a:extLst>
                </a:gridCol>
                <a:gridCol w="1322803">
                  <a:extLst>
                    <a:ext uri="{9D8B030D-6E8A-4147-A177-3AD203B41FA5}">
                      <a16:colId xmlns:a16="http://schemas.microsoft.com/office/drawing/2014/main" val="2791268999"/>
                    </a:ext>
                  </a:extLst>
                </a:gridCol>
              </a:tblGrid>
              <a:tr h="984803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2"/>
                        </a:solidFill>
                        <a:latin typeface="Gotham-Book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804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Social Clicks by Network</a:t>
                      </a:r>
                    </a:p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Dec 2019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804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Social Clicks by Network</a:t>
                      </a:r>
                    </a:p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July 2020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Growth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188718"/>
                  </a:ext>
                </a:extLst>
              </a:tr>
              <a:tr h="41729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Facebook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185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3048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1547%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27093"/>
                  </a:ext>
                </a:extLst>
              </a:tr>
              <a:tr h="41729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LinkedIn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55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508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823%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868382"/>
                  </a:ext>
                </a:extLst>
              </a:tr>
              <a:tr h="41729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Twitter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182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3125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1617%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947589"/>
                  </a:ext>
                </a:extLst>
              </a:tr>
            </a:tbl>
          </a:graphicData>
        </a:graphic>
      </p:graphicFrame>
      <p:pic>
        <p:nvPicPr>
          <p:cNvPr id="13" name="Picture 12" descr="A close up of a person&#10;&#10;Description automatically generated">
            <a:extLst>
              <a:ext uri="{FF2B5EF4-FFF2-40B4-BE49-F238E27FC236}">
                <a16:creationId xmlns:a16="http://schemas.microsoft.com/office/drawing/2014/main" id="{70EAA511-EABB-FB4A-B18D-EDD931FD4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3" y="4561567"/>
            <a:ext cx="2886482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3056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458B60DE-810F-BF40-B9D2-56A20910E818}"/>
              </a:ext>
            </a:extLst>
          </p:cNvPr>
          <p:cNvSpPr txBox="1">
            <a:spLocks/>
          </p:cNvSpPr>
          <p:nvPr/>
        </p:nvSpPr>
        <p:spPr>
          <a:xfrm>
            <a:off x="-44123" y="1962183"/>
            <a:ext cx="4416256" cy="407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Autofit/>
          </a:bodyPr>
          <a:lstStyle>
            <a:lvl1pPr marL="889000" marR="0" indent="-5715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3022600" marR="0" indent="-5715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3378200" marR="0" indent="-5715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733800" marR="0" indent="-5715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4089400" marR="0" indent="-571500" algn="l" defTabSz="584200" rtl="0" latinLnBrk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423323" indent="0" hangingPunct="1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Gotham-Book" pitchFamily="2" charset="0"/>
              </a:rPr>
              <a:t>Geography:</a:t>
            </a: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46% St. </a:t>
            </a:r>
            <a:r>
              <a:rPr lang="en-US" sz="1400" dirty="0" err="1">
                <a:solidFill>
                  <a:schemeClr val="bg2"/>
                </a:solidFill>
                <a:latin typeface="Gotham-Book" pitchFamily="2" charset="0"/>
              </a:rPr>
              <a:t>Catharines</a:t>
            </a: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 </a:t>
            </a: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15% Niagara Falls</a:t>
            </a: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4% Toronto</a:t>
            </a: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4% </a:t>
            </a:r>
            <a:r>
              <a:rPr lang="en-US" sz="1400" dirty="0" err="1">
                <a:solidFill>
                  <a:schemeClr val="bg2"/>
                </a:solidFill>
                <a:latin typeface="Gotham-Book" pitchFamily="2" charset="0"/>
              </a:rPr>
              <a:t>Welland</a:t>
            </a:r>
            <a:endParaRPr lang="en-US" sz="1400" dirty="0">
              <a:solidFill>
                <a:schemeClr val="bg2"/>
              </a:solidFill>
              <a:latin typeface="Gotham-Book" pitchFamily="2" charset="0"/>
            </a:endParaRP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3% Niagara on the Lake</a:t>
            </a:r>
          </a:p>
          <a:p>
            <a:pPr hangingPunct="1">
              <a:spcBef>
                <a:spcPts val="0"/>
              </a:spcBef>
            </a:pPr>
            <a:endParaRPr lang="en-US" sz="1400" dirty="0">
              <a:solidFill>
                <a:schemeClr val="bg2"/>
              </a:solidFill>
              <a:latin typeface="Gotham-Book" pitchFamily="2" charset="0"/>
            </a:endParaRPr>
          </a:p>
          <a:p>
            <a:pPr marL="423323" indent="0" hangingPunct="1">
              <a:spcBef>
                <a:spcPts val="0"/>
              </a:spcBef>
              <a:buNone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 </a:t>
            </a:r>
            <a:r>
              <a:rPr lang="en-US" sz="1400" b="1" dirty="0">
                <a:solidFill>
                  <a:schemeClr val="bg2"/>
                </a:solidFill>
                <a:latin typeface="Gotham-Book" pitchFamily="2" charset="0"/>
              </a:rPr>
              <a:t>Age:</a:t>
            </a: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6% aged 18-24</a:t>
            </a: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32% aged 25-34</a:t>
            </a: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32% aged 35-44</a:t>
            </a: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18% aged 45-54</a:t>
            </a: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7% aged 55-64</a:t>
            </a:r>
          </a:p>
          <a:p>
            <a:pPr hangingPunct="1">
              <a:spcBef>
                <a:spcPts val="0"/>
              </a:spcBef>
            </a:pPr>
            <a:endParaRPr lang="en-US" sz="1400" dirty="0">
              <a:solidFill>
                <a:schemeClr val="bg2"/>
              </a:solidFill>
              <a:latin typeface="Gotham-Book" pitchFamily="2" charset="0"/>
            </a:endParaRPr>
          </a:p>
          <a:p>
            <a:pPr marL="423323" indent="0" hangingPunct="1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2"/>
                </a:solidFill>
                <a:latin typeface="Gotham-Book" pitchFamily="2" charset="0"/>
              </a:rPr>
              <a:t>Gender: </a:t>
            </a: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66% women</a:t>
            </a:r>
          </a:p>
          <a:p>
            <a:pPr marL="715415" indent="-292093" hangingPunct="1">
              <a:spcBef>
                <a:spcPts val="0"/>
              </a:spcBef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34% men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6F2522-0EAC-D74F-98C1-283D89D102C3}"/>
              </a:ext>
            </a:extLst>
          </p:cNvPr>
          <p:cNvSpPr txBox="1"/>
          <p:nvPr/>
        </p:nvSpPr>
        <p:spPr>
          <a:xfrm>
            <a:off x="-44123" y="1701713"/>
            <a:ext cx="21384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295882"/>
                </a:solidFill>
                <a:latin typeface="Gotham-Medium" pitchFamily="2" charset="0"/>
              </a:rPr>
              <a:t>Instagram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D7F38A-A4F6-A447-A777-6854DB1307DE}"/>
              </a:ext>
            </a:extLst>
          </p:cNvPr>
          <p:cNvSpPr txBox="1"/>
          <p:nvPr/>
        </p:nvSpPr>
        <p:spPr>
          <a:xfrm>
            <a:off x="3234650" y="1701713"/>
            <a:ext cx="21384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33" dirty="0">
                <a:solidFill>
                  <a:srgbClr val="295882"/>
                </a:solidFill>
                <a:latin typeface="Gotham-Medium" pitchFamily="2" charset="0"/>
              </a:rPr>
              <a:t>Facebook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D12A27-7F90-2548-9D2C-C83EA3ABAA84}"/>
              </a:ext>
            </a:extLst>
          </p:cNvPr>
          <p:cNvSpPr txBox="1"/>
          <p:nvPr/>
        </p:nvSpPr>
        <p:spPr>
          <a:xfrm>
            <a:off x="3234650" y="2180307"/>
            <a:ext cx="3668531" cy="339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bg2"/>
              </a:buClr>
              <a:buSzPct val="171000"/>
            </a:pPr>
            <a:r>
              <a:rPr lang="en-US" sz="1400" b="1" dirty="0">
                <a:solidFill>
                  <a:schemeClr val="bg2"/>
                </a:solidFill>
                <a:latin typeface="Gotham-Book" pitchFamily="2" charset="0"/>
              </a:rPr>
              <a:t>Geography: </a:t>
            </a:r>
          </a:p>
          <a:p>
            <a:pPr marL="228594" indent="-228594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31% St. </a:t>
            </a:r>
            <a:r>
              <a:rPr lang="en-US" sz="1400" dirty="0" err="1">
                <a:solidFill>
                  <a:schemeClr val="bg2"/>
                </a:solidFill>
                <a:latin typeface="Gotham-Book" pitchFamily="2" charset="0"/>
              </a:rPr>
              <a:t>Catharines</a:t>
            </a:r>
            <a:endParaRPr lang="en-US" sz="1400" dirty="0">
              <a:solidFill>
                <a:schemeClr val="bg2"/>
              </a:solidFill>
              <a:latin typeface="Gotham-Book" pitchFamily="2" charset="0"/>
            </a:endParaRPr>
          </a:p>
          <a:p>
            <a:pPr marL="228594" indent="-228594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12% Niagara Falls</a:t>
            </a:r>
          </a:p>
          <a:p>
            <a:pPr marL="228594" indent="-228594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4% </a:t>
            </a:r>
            <a:r>
              <a:rPr lang="en-US" sz="1400" dirty="0" err="1">
                <a:solidFill>
                  <a:schemeClr val="bg2"/>
                </a:solidFill>
                <a:latin typeface="Gotham-Book" pitchFamily="2" charset="0"/>
              </a:rPr>
              <a:t>Welland</a:t>
            </a: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 </a:t>
            </a:r>
          </a:p>
          <a:p>
            <a:pPr marL="228594" indent="-228594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2"/>
              </a:solidFill>
              <a:latin typeface="Gotham-Book" pitchFamily="2" charset="0"/>
            </a:endParaRPr>
          </a:p>
          <a:p>
            <a:pPr algn="l">
              <a:buClr>
                <a:schemeClr val="bg2"/>
              </a:buClr>
              <a:buSzPct val="171000"/>
            </a:pPr>
            <a:r>
              <a:rPr lang="en-US" sz="1400" b="1" dirty="0">
                <a:solidFill>
                  <a:schemeClr val="bg2"/>
                </a:solidFill>
                <a:latin typeface="Gotham-Book" pitchFamily="2" charset="0"/>
              </a:rPr>
              <a:t>Age:</a:t>
            </a:r>
          </a:p>
          <a:p>
            <a:pPr marL="228594" indent="-228594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23% aged 25-34 </a:t>
            </a:r>
          </a:p>
          <a:p>
            <a:pPr marL="228594" indent="-228594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26% aged 35-44</a:t>
            </a:r>
          </a:p>
          <a:p>
            <a:pPr marL="228594" indent="-228594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23% aged 45-54</a:t>
            </a:r>
          </a:p>
          <a:p>
            <a:pPr marL="228594" indent="-228594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15% aged 55-64</a:t>
            </a:r>
          </a:p>
          <a:p>
            <a:pPr algn="l">
              <a:buClr>
                <a:schemeClr val="bg2"/>
              </a:buClr>
              <a:buSzPct val="171000"/>
            </a:pPr>
            <a:endParaRPr lang="en-US" sz="1400" dirty="0">
              <a:solidFill>
                <a:schemeClr val="bg2"/>
              </a:solidFill>
              <a:latin typeface="Gotham-Book" pitchFamily="2" charset="0"/>
            </a:endParaRPr>
          </a:p>
          <a:p>
            <a:pPr algn="l">
              <a:buClr>
                <a:schemeClr val="bg2"/>
              </a:buClr>
              <a:buSzPct val="171000"/>
            </a:pPr>
            <a:r>
              <a:rPr lang="en-US" sz="1400" b="1" dirty="0">
                <a:solidFill>
                  <a:schemeClr val="bg2"/>
                </a:solidFill>
                <a:latin typeface="Gotham-Book" pitchFamily="2" charset="0"/>
              </a:rPr>
              <a:t>Gender</a:t>
            </a:r>
          </a:p>
          <a:p>
            <a:pPr marL="228594" indent="-228594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63% women</a:t>
            </a:r>
          </a:p>
          <a:p>
            <a:pPr marL="228594" indent="-228594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34% men 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endParaRPr lang="en-US" sz="1400" dirty="0">
              <a:solidFill>
                <a:schemeClr val="bg2"/>
              </a:solidFill>
              <a:latin typeface="Gotham-Book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E1969A-1CD8-AC42-9486-E62D20CCFCE5}"/>
              </a:ext>
            </a:extLst>
          </p:cNvPr>
          <p:cNvSpPr txBox="1"/>
          <p:nvPr/>
        </p:nvSpPr>
        <p:spPr>
          <a:xfrm>
            <a:off x="5994565" y="1701713"/>
            <a:ext cx="229545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33" dirty="0">
                <a:solidFill>
                  <a:srgbClr val="295882"/>
                </a:solidFill>
                <a:latin typeface="Gotham-Medium" pitchFamily="2" charset="0"/>
              </a:rPr>
              <a:t>LinkedIn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92B6C1-318D-7448-A5B6-73D5FA29E667}"/>
              </a:ext>
            </a:extLst>
          </p:cNvPr>
          <p:cNvSpPr txBox="1"/>
          <p:nvPr/>
        </p:nvSpPr>
        <p:spPr>
          <a:xfrm>
            <a:off x="5994564" y="2180307"/>
            <a:ext cx="39471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bg2"/>
              </a:buClr>
              <a:buSzPct val="171000"/>
            </a:pPr>
            <a:r>
              <a:rPr lang="en-US" sz="1400" b="1" dirty="0">
                <a:solidFill>
                  <a:schemeClr val="bg2"/>
                </a:solidFill>
                <a:latin typeface="Gotham-Book" pitchFamily="2" charset="0"/>
              </a:rPr>
              <a:t>Geography: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65.7% Ontario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23% Toronto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2"/>
              </a:solidFill>
              <a:latin typeface="Gotham-Book" pitchFamily="2" charset="0"/>
            </a:endParaRPr>
          </a:p>
          <a:p>
            <a:pPr algn="l">
              <a:buClr>
                <a:schemeClr val="bg2"/>
              </a:buClr>
              <a:buSzPct val="171000"/>
            </a:pPr>
            <a:r>
              <a:rPr lang="en-US" sz="1400" b="1" dirty="0">
                <a:solidFill>
                  <a:schemeClr val="bg2"/>
                </a:solidFill>
                <a:latin typeface="Gotham-Book" pitchFamily="2" charset="0"/>
              </a:rPr>
              <a:t>Job Function: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13.17% Business Development 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13% Sales 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10% Operations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2"/>
              </a:solidFill>
              <a:latin typeface="Gotham-Book" pitchFamily="2" charset="0"/>
            </a:endParaRPr>
          </a:p>
          <a:p>
            <a:pPr algn="l">
              <a:buClr>
                <a:schemeClr val="bg2"/>
              </a:buClr>
              <a:buSzPct val="171000"/>
            </a:pPr>
            <a:r>
              <a:rPr lang="en-US" sz="1400" b="1" dirty="0">
                <a:solidFill>
                  <a:schemeClr val="bg2"/>
                </a:solidFill>
                <a:latin typeface="Gotham-Book" pitchFamily="2" charset="0"/>
              </a:rPr>
              <a:t>Industry: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9% Higher Education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6.7% Banking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5% Financial Services</a:t>
            </a:r>
          </a:p>
          <a:p>
            <a:pPr algn="l">
              <a:buClr>
                <a:schemeClr val="bg2"/>
              </a:buClr>
              <a:buSzPct val="171000"/>
            </a:pPr>
            <a:endParaRPr lang="en-US" sz="1400" dirty="0">
              <a:solidFill>
                <a:schemeClr val="bg2"/>
              </a:solidFill>
              <a:latin typeface="Gotham-Book" pitchFamily="2" charset="0"/>
            </a:endParaRPr>
          </a:p>
          <a:p>
            <a:pPr algn="l">
              <a:buClr>
                <a:schemeClr val="bg2"/>
              </a:buClr>
              <a:buSzPct val="171000"/>
            </a:pPr>
            <a:r>
              <a:rPr lang="en-US" sz="1400" b="1" dirty="0">
                <a:solidFill>
                  <a:schemeClr val="bg2"/>
                </a:solidFill>
                <a:latin typeface="Gotham-Book" pitchFamily="2" charset="0"/>
              </a:rPr>
              <a:t>Company size: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22% 1k-5k</a:t>
            </a:r>
          </a:p>
          <a:p>
            <a:pPr marL="200896" indent="-200896" algn="l">
              <a:buClr>
                <a:schemeClr val="bg2"/>
              </a:buClr>
              <a:buSzPct val="171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Gotham-Book" pitchFamily="2" charset="0"/>
              </a:rPr>
              <a:t>16% 2-10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AADBB4-3593-824F-A0A6-73604803B702}"/>
              </a:ext>
            </a:extLst>
          </p:cNvPr>
          <p:cNvSpPr txBox="1"/>
          <p:nvPr/>
        </p:nvSpPr>
        <p:spPr>
          <a:xfrm>
            <a:off x="931589" y="6576262"/>
            <a:ext cx="6710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  <a:latin typeface="Gotham-Book" pitchFamily="2" charset="0"/>
              </a:rPr>
              <a:t>*Twitter removed demographic metrics from the platform in February.</a:t>
            </a:r>
          </a:p>
        </p:txBody>
      </p:sp>
      <p:sp>
        <p:nvSpPr>
          <p:cNvPr id="30" name="Rounded Rectangle">
            <a:extLst>
              <a:ext uri="{FF2B5EF4-FFF2-40B4-BE49-F238E27FC236}">
                <a16:creationId xmlns:a16="http://schemas.microsoft.com/office/drawing/2014/main" id="{90417431-D5AD-CE4C-B044-79D210CE62AA}"/>
              </a:ext>
            </a:extLst>
          </p:cNvPr>
          <p:cNvSpPr/>
          <p:nvPr/>
        </p:nvSpPr>
        <p:spPr>
          <a:xfrm>
            <a:off x="0" y="0"/>
            <a:ext cx="9144000" cy="1375981"/>
          </a:xfrm>
          <a:prstGeom prst="rect">
            <a:avLst/>
          </a:prstGeom>
          <a:solidFill>
            <a:srgbClr val="295882"/>
          </a:solidFill>
          <a:ln w="38100">
            <a:noFill/>
            <a:miter lim="400000"/>
          </a:ln>
          <a:effectLst>
            <a:outerShdw sx="1000" sy="1000" rotWithShape="0">
              <a:srgbClr val="000000"/>
            </a:outerShdw>
          </a:effectLst>
        </p:spPr>
        <p:txBody>
          <a:bodyPr lIns="35719" tIns="35719" rIns="35719" bIns="35719" anchor="t" anchorCtr="0"/>
          <a:lstStyle/>
          <a:p>
            <a:pPr defTabSz="562510"/>
            <a:endParaRPr lang="en-US" sz="1688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defTabSz="562510"/>
            <a:endParaRPr lang="en-US" sz="1407" b="1" dirty="0">
              <a:solidFill>
                <a:srgbClr val="295882"/>
              </a:solidFill>
              <a:effectLst>
                <a:outerShdw dist="23998" sx="1000" sy="1000" rotWithShape="0">
                  <a:srgbClr val="000000"/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  <a:p>
            <a:pPr defTabSz="562510"/>
            <a:endParaRPr lang="en-US" sz="2531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039B66-2AFE-224C-9B48-3C48A13E6B74}"/>
              </a:ext>
            </a:extLst>
          </p:cNvPr>
          <p:cNvSpPr txBox="1"/>
          <p:nvPr/>
        </p:nvSpPr>
        <p:spPr>
          <a:xfrm>
            <a:off x="598311" y="357088"/>
            <a:ext cx="7130543" cy="829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chemeClr val="tx1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GROW</a:t>
            </a:r>
          </a:p>
          <a:p>
            <a:pPr algn="l"/>
            <a:r>
              <a:rPr lang="en-CA" sz="2461" dirty="0">
                <a:solidFill>
                  <a:schemeClr val="tx1"/>
                </a:solidFill>
                <a:latin typeface="Gotham-Book" pitchFamily="2" charset="0"/>
                <a:cs typeface="Arial" panose="020B0604020202020204" pitchFamily="34" charset="0"/>
              </a:rPr>
              <a:t>Social Media Demographics – GNCC Handles</a:t>
            </a:r>
            <a:endParaRPr lang="en-US" sz="2461" dirty="0">
              <a:solidFill>
                <a:schemeClr val="tx1"/>
              </a:solidFill>
              <a:latin typeface="Gotham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8031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">
            <a:extLst>
              <a:ext uri="{FF2B5EF4-FFF2-40B4-BE49-F238E27FC236}">
                <a16:creationId xmlns:a16="http://schemas.microsoft.com/office/drawing/2014/main" id="{FCC94944-410C-254C-AA10-89C520E5B189}"/>
              </a:ext>
            </a:extLst>
          </p:cNvPr>
          <p:cNvSpPr/>
          <p:nvPr/>
        </p:nvSpPr>
        <p:spPr>
          <a:xfrm>
            <a:off x="-1" y="12424"/>
            <a:ext cx="9144001" cy="1375981"/>
          </a:xfrm>
          <a:prstGeom prst="rect">
            <a:avLst/>
          </a:prstGeom>
          <a:solidFill>
            <a:srgbClr val="295882"/>
          </a:solidFill>
          <a:ln w="38100">
            <a:noFill/>
            <a:miter lim="400000"/>
          </a:ln>
          <a:effectLst>
            <a:outerShdw sx="1000" sy="1000" rotWithShape="0">
              <a:srgbClr val="000000"/>
            </a:outerShdw>
          </a:effectLst>
        </p:spPr>
        <p:txBody>
          <a:bodyPr lIns="35719" tIns="35719" rIns="35719" bIns="35719" anchor="t" anchorCtr="0"/>
          <a:lstStyle/>
          <a:p>
            <a:pPr defTabSz="562510"/>
            <a:endParaRPr lang="en-US" sz="1688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defTabSz="562510"/>
            <a:endParaRPr lang="en-US" sz="1407" b="1" dirty="0">
              <a:solidFill>
                <a:srgbClr val="295882"/>
              </a:solidFill>
              <a:effectLst>
                <a:outerShdw dist="23998" sx="1000" sy="1000" rotWithShape="0">
                  <a:srgbClr val="000000"/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  <a:p>
            <a:pPr defTabSz="562510"/>
            <a:endParaRPr lang="en-US" sz="2531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61D475-3D22-DB48-A524-B07F48136AFB}"/>
              </a:ext>
            </a:extLst>
          </p:cNvPr>
          <p:cNvSpPr txBox="1"/>
          <p:nvPr/>
        </p:nvSpPr>
        <p:spPr>
          <a:xfrm>
            <a:off x="598311" y="357088"/>
            <a:ext cx="7130543" cy="829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chemeClr val="tx1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GROW</a:t>
            </a:r>
          </a:p>
          <a:p>
            <a:pPr algn="l"/>
            <a:r>
              <a:rPr lang="en-CA" sz="2461" dirty="0">
                <a:solidFill>
                  <a:schemeClr val="tx1"/>
                </a:solidFill>
                <a:latin typeface="Gotham-Book" pitchFamily="2" charset="0"/>
                <a:cs typeface="Arial" panose="020B0604020202020204" pitchFamily="34" charset="0"/>
              </a:rPr>
              <a:t>Increased Engagement – Email</a:t>
            </a:r>
            <a:endParaRPr lang="en-US" sz="2461" dirty="0">
              <a:solidFill>
                <a:schemeClr val="tx1"/>
              </a:solidFill>
              <a:latin typeface="Gotham-Boo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2C8AAD-99F8-0E46-9E73-FE789625C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39" y="2786626"/>
            <a:ext cx="2305740" cy="153657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6FABB2A-1EA9-E742-A15F-ED45153B9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573657"/>
              </p:ext>
            </p:extLst>
          </p:nvPr>
        </p:nvGraphicFramePr>
        <p:xfrm>
          <a:off x="598310" y="1540856"/>
          <a:ext cx="5816664" cy="1608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2890">
                  <a:extLst>
                    <a:ext uri="{9D8B030D-6E8A-4147-A177-3AD203B41FA5}">
                      <a16:colId xmlns:a16="http://schemas.microsoft.com/office/drawing/2014/main" val="1676949994"/>
                    </a:ext>
                  </a:extLst>
                </a:gridCol>
                <a:gridCol w="1580444">
                  <a:extLst>
                    <a:ext uri="{9D8B030D-6E8A-4147-A177-3AD203B41FA5}">
                      <a16:colId xmlns:a16="http://schemas.microsoft.com/office/drawing/2014/main" val="1924366440"/>
                    </a:ext>
                  </a:extLst>
                </a:gridCol>
                <a:gridCol w="1583330">
                  <a:extLst>
                    <a:ext uri="{9D8B030D-6E8A-4147-A177-3AD203B41FA5}">
                      <a16:colId xmlns:a16="http://schemas.microsoft.com/office/drawing/2014/main" val="3180123905"/>
                    </a:ext>
                  </a:extLst>
                </a:gridCol>
              </a:tblGrid>
              <a:tr h="570166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2"/>
                        </a:solidFill>
                        <a:latin typeface="Gotham-Book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804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Open Rate</a:t>
                      </a:r>
                    </a:p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Dec 2019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804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Open Rate</a:t>
                      </a:r>
                    </a:p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July 2020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188718"/>
                  </a:ext>
                </a:extLst>
              </a:tr>
              <a:tr h="30793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Eblasts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25%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23%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27093"/>
                  </a:ext>
                </a:extLst>
              </a:tr>
              <a:tr h="30793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Targeted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51%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48%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008790"/>
                  </a:ext>
                </a:extLst>
              </a:tr>
              <a:tr h="36801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COVID-19 Daily Updates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/>
                        </a:solidFill>
                        <a:latin typeface="Gotham-Book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804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31%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62031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26BDE3-89F1-E54B-8FDD-C435ACAFD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269624"/>
              </p:ext>
            </p:extLst>
          </p:nvPr>
        </p:nvGraphicFramePr>
        <p:xfrm>
          <a:off x="598309" y="3512101"/>
          <a:ext cx="5816667" cy="1883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9024">
                  <a:extLst>
                    <a:ext uri="{9D8B030D-6E8A-4147-A177-3AD203B41FA5}">
                      <a16:colId xmlns:a16="http://schemas.microsoft.com/office/drawing/2014/main" val="1676949994"/>
                    </a:ext>
                  </a:extLst>
                </a:gridCol>
                <a:gridCol w="1614311">
                  <a:extLst>
                    <a:ext uri="{9D8B030D-6E8A-4147-A177-3AD203B41FA5}">
                      <a16:colId xmlns:a16="http://schemas.microsoft.com/office/drawing/2014/main" val="1924366440"/>
                    </a:ext>
                  </a:extLst>
                </a:gridCol>
                <a:gridCol w="1583332">
                  <a:extLst>
                    <a:ext uri="{9D8B030D-6E8A-4147-A177-3AD203B41FA5}">
                      <a16:colId xmlns:a16="http://schemas.microsoft.com/office/drawing/2014/main" val="3180123905"/>
                    </a:ext>
                  </a:extLst>
                </a:gridCol>
              </a:tblGrid>
              <a:tr h="608343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2"/>
                        </a:solidFill>
                        <a:latin typeface="Gotham-Book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804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Click Through Rate</a:t>
                      </a:r>
                    </a:p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Dec 2019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804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Click Through Rate</a:t>
                      </a:r>
                    </a:p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July 2020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188718"/>
                  </a:ext>
                </a:extLst>
              </a:tr>
              <a:tr h="36830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Eblasts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6%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8%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27093"/>
                  </a:ext>
                </a:extLst>
              </a:tr>
              <a:tr h="36830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Targeted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22%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28%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008790"/>
                  </a:ext>
                </a:extLst>
              </a:tr>
              <a:tr h="385382">
                <a:tc>
                  <a:txBody>
                    <a:bodyPr/>
                    <a:lstStyle/>
                    <a:p>
                      <a:pPr marL="0" marR="0" lvl="0" indent="0" algn="ctr" defTabSz="30804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COVID-19 Daily Updates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/>
                        </a:solidFill>
                        <a:latin typeface="Gotham-Book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15%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732874"/>
                  </a:ext>
                </a:extLst>
              </a:tr>
            </a:tbl>
          </a:graphicData>
        </a:graphic>
      </p:graphicFrame>
      <p:sp>
        <p:nvSpPr>
          <p:cNvPr id="11" name="Down Arrow 10">
            <a:extLst>
              <a:ext uri="{FF2B5EF4-FFF2-40B4-BE49-F238E27FC236}">
                <a16:creationId xmlns:a16="http://schemas.microsoft.com/office/drawing/2014/main" id="{FFB083D8-A01E-B946-BCD5-53EDA7D32ABB}"/>
              </a:ext>
            </a:extLst>
          </p:cNvPr>
          <p:cNvSpPr/>
          <p:nvPr/>
        </p:nvSpPr>
        <p:spPr>
          <a:xfrm rot="10800000">
            <a:off x="937350" y="5960057"/>
            <a:ext cx="474160" cy="44101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562510"/>
            <a:endParaRPr lang="en-US" sz="1688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553F94-7417-7C42-A43B-CD8C2E158D62}"/>
              </a:ext>
            </a:extLst>
          </p:cNvPr>
          <p:cNvSpPr txBox="1"/>
          <p:nvPr/>
        </p:nvSpPr>
        <p:spPr>
          <a:xfrm>
            <a:off x="1464518" y="5953690"/>
            <a:ext cx="4549420" cy="5472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algn="l" defTabSz="778914"/>
            <a:r>
              <a:rPr lang="en-US" sz="2667" b="1" dirty="0">
                <a:solidFill>
                  <a:schemeClr val="bg2"/>
                </a:solidFill>
                <a:latin typeface="Gotham-Book" pitchFamily="2" charset="0"/>
              </a:rPr>
              <a:t>13% # of Subscribers</a:t>
            </a:r>
          </a:p>
        </p:txBody>
      </p:sp>
    </p:spTree>
    <p:extLst>
      <p:ext uri="{BB962C8B-B14F-4D97-AF65-F5344CB8AC3E}">
        <p14:creationId xmlns:p14="http://schemas.microsoft.com/office/powerpoint/2010/main" val="5817382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hart administrative work…"/>
          <p:cNvSpPr/>
          <p:nvPr/>
        </p:nvSpPr>
        <p:spPr>
          <a:xfrm>
            <a:off x="5139472" y="5598307"/>
            <a:ext cx="821531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400"/>
            </a:pPr>
            <a:endParaRPr sz="984" dirty="0"/>
          </a:p>
        </p:txBody>
      </p:sp>
      <p:sp>
        <p:nvSpPr>
          <p:cNvPr id="19" name="Rounded Rectangle">
            <a:extLst>
              <a:ext uri="{FF2B5EF4-FFF2-40B4-BE49-F238E27FC236}">
                <a16:creationId xmlns:a16="http://schemas.microsoft.com/office/drawing/2014/main" id="{2DED96F5-A0C2-8443-A9E5-BFA00ED747A2}"/>
              </a:ext>
            </a:extLst>
          </p:cNvPr>
          <p:cNvSpPr/>
          <p:nvPr/>
        </p:nvSpPr>
        <p:spPr>
          <a:xfrm>
            <a:off x="0" y="0"/>
            <a:ext cx="9144000" cy="1375981"/>
          </a:xfrm>
          <a:prstGeom prst="rect">
            <a:avLst/>
          </a:prstGeom>
          <a:solidFill>
            <a:srgbClr val="295882"/>
          </a:solidFill>
          <a:ln w="38100">
            <a:noFill/>
            <a:miter lim="400000"/>
          </a:ln>
          <a:effectLst>
            <a:outerShdw sx="1000" sy="1000" rotWithShape="0">
              <a:srgbClr val="000000"/>
            </a:outerShdw>
          </a:effectLst>
        </p:spPr>
        <p:txBody>
          <a:bodyPr lIns="35719" tIns="35719" rIns="35719" bIns="35719" anchor="t" anchorCtr="0"/>
          <a:lstStyle/>
          <a:p>
            <a:pPr defTabSz="562510"/>
            <a:endParaRPr lang="en-US" sz="1688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defTabSz="562510"/>
            <a:endParaRPr lang="en-US" sz="1407" b="1" dirty="0">
              <a:solidFill>
                <a:srgbClr val="295882"/>
              </a:solidFill>
              <a:effectLst>
                <a:outerShdw dist="23998" sx="1000" sy="1000" rotWithShape="0">
                  <a:srgbClr val="000000"/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  <a:p>
            <a:pPr defTabSz="562510"/>
            <a:endParaRPr lang="en-US" sz="2531" b="1" dirty="0">
              <a:solidFill>
                <a:srgbClr val="295882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Gill Sans MT" panose="020B0502020104020203" pitchFamily="34" charset="77"/>
              <a:ea typeface="Arial Hebrew Scholar" charset="-79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4F20DA-68FF-9A4C-9D03-C9EBA0D6084D}"/>
              </a:ext>
            </a:extLst>
          </p:cNvPr>
          <p:cNvSpPr txBox="1"/>
          <p:nvPr/>
        </p:nvSpPr>
        <p:spPr>
          <a:xfrm>
            <a:off x="598311" y="357088"/>
            <a:ext cx="7130543" cy="829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 defTabSz="562510"/>
            <a:r>
              <a:rPr lang="en-US" sz="2461" b="1" dirty="0">
                <a:solidFill>
                  <a:schemeClr val="tx1"/>
                </a:solidFill>
                <a:effectLst>
                  <a:outerShdw dist="23998" sx="1000" sy="1000" rotWithShape="0">
                    <a:srgbClr val="000000"/>
                  </a:outerShdw>
                </a:effectLst>
                <a:latin typeface="Gotham" pitchFamily="2" charset="0"/>
                <a:ea typeface="Arial Hebrew Scholar" charset="-79"/>
                <a:cs typeface="Arial" panose="020B0604020202020204" pitchFamily="34" charset="0"/>
              </a:rPr>
              <a:t>GROW</a:t>
            </a:r>
          </a:p>
          <a:p>
            <a:pPr algn="l"/>
            <a:r>
              <a:rPr lang="en-CA" sz="2461" dirty="0">
                <a:solidFill>
                  <a:schemeClr val="tx1"/>
                </a:solidFill>
                <a:latin typeface="Gotham-Book" pitchFamily="2" charset="0"/>
                <a:cs typeface="Arial" panose="020B0604020202020204" pitchFamily="34" charset="0"/>
              </a:rPr>
              <a:t>Increased Engagement – Website</a:t>
            </a:r>
            <a:endParaRPr lang="en-US" sz="2461" dirty="0">
              <a:solidFill>
                <a:schemeClr val="tx1"/>
              </a:solidFill>
              <a:latin typeface="Gotham-Book" pitchFamily="2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D7E40BF-082D-414B-959F-4F153C93D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18033"/>
              </p:ext>
            </p:extLst>
          </p:nvPr>
        </p:nvGraphicFramePr>
        <p:xfrm>
          <a:off x="601339" y="1575884"/>
          <a:ext cx="6874917" cy="1963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9399">
                  <a:extLst>
                    <a:ext uri="{9D8B030D-6E8A-4147-A177-3AD203B41FA5}">
                      <a16:colId xmlns:a16="http://schemas.microsoft.com/office/drawing/2014/main" val="4134371774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1924366440"/>
                    </a:ext>
                  </a:extLst>
                </a:gridCol>
                <a:gridCol w="1406769">
                  <a:extLst>
                    <a:ext uri="{9D8B030D-6E8A-4147-A177-3AD203B41FA5}">
                      <a16:colId xmlns:a16="http://schemas.microsoft.com/office/drawing/2014/main" val="3180123905"/>
                    </a:ext>
                  </a:extLst>
                </a:gridCol>
                <a:gridCol w="1321641">
                  <a:extLst>
                    <a:ext uri="{9D8B030D-6E8A-4147-A177-3AD203B41FA5}">
                      <a16:colId xmlns:a16="http://schemas.microsoft.com/office/drawing/2014/main" val="51372358"/>
                    </a:ext>
                  </a:extLst>
                </a:gridCol>
              </a:tblGrid>
              <a:tr h="43469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/>
                        </a:solidFill>
                        <a:latin typeface="Gotham-Book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Dec 2019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July 2020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Growth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188718"/>
                  </a:ext>
                </a:extLst>
              </a:tr>
              <a:tr h="63601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Average Monthly Sessions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7000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12,000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70%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27093"/>
                  </a:ext>
                </a:extLst>
              </a:tr>
              <a:tr h="893064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Average Monthly Users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5,333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9,500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78%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008790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DF83442-E8CD-0B4E-864B-3E6A16778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254304"/>
              </p:ext>
            </p:extLst>
          </p:nvPr>
        </p:nvGraphicFramePr>
        <p:xfrm>
          <a:off x="598311" y="3666777"/>
          <a:ext cx="5156187" cy="28624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8729">
                  <a:extLst>
                    <a:ext uri="{9D8B030D-6E8A-4147-A177-3AD203B41FA5}">
                      <a16:colId xmlns:a16="http://schemas.microsoft.com/office/drawing/2014/main" val="3025753493"/>
                    </a:ext>
                  </a:extLst>
                </a:gridCol>
                <a:gridCol w="1718729">
                  <a:extLst>
                    <a:ext uri="{9D8B030D-6E8A-4147-A177-3AD203B41FA5}">
                      <a16:colId xmlns:a16="http://schemas.microsoft.com/office/drawing/2014/main" val="1924366440"/>
                    </a:ext>
                  </a:extLst>
                </a:gridCol>
                <a:gridCol w="1718729">
                  <a:extLst>
                    <a:ext uri="{9D8B030D-6E8A-4147-A177-3AD203B41FA5}">
                      <a16:colId xmlns:a16="http://schemas.microsoft.com/office/drawing/2014/main" val="3180123905"/>
                    </a:ext>
                  </a:extLst>
                </a:gridCol>
              </a:tblGrid>
              <a:tr h="63601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Sessions by Source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Dec 2019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July 2020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188718"/>
                  </a:ext>
                </a:extLst>
              </a:tr>
              <a:tr h="36701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Organic Search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58%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804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44%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27093"/>
                  </a:ext>
                </a:extLst>
              </a:tr>
              <a:tr h="3789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Direct Traffic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26%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34%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008790"/>
                  </a:ext>
                </a:extLst>
              </a:tr>
              <a:tr h="34352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Email Marketing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9%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11%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868382"/>
                  </a:ext>
                </a:extLst>
              </a:tr>
              <a:tr h="3789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Referrals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4%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6%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947589"/>
                  </a:ext>
                </a:extLst>
              </a:tr>
              <a:tr h="3789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Social Media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2%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5%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871841"/>
                  </a:ext>
                </a:extLst>
              </a:tr>
              <a:tr h="37896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 Total Traffic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18,714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Gotham-Book" pitchFamily="2" charset="0"/>
                        </a:rPr>
                        <a:t>44,799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179429"/>
                  </a:ext>
                </a:extLst>
              </a:tr>
            </a:tbl>
          </a:graphicData>
        </a:graphic>
      </p:graphicFrame>
      <p:sp>
        <p:nvSpPr>
          <p:cNvPr id="23" name="Down Arrow 22">
            <a:extLst>
              <a:ext uri="{FF2B5EF4-FFF2-40B4-BE49-F238E27FC236}">
                <a16:creationId xmlns:a16="http://schemas.microsoft.com/office/drawing/2014/main" id="{2715DEED-C192-FC4E-B350-797A37740EB9}"/>
              </a:ext>
            </a:extLst>
          </p:cNvPr>
          <p:cNvSpPr/>
          <p:nvPr/>
        </p:nvSpPr>
        <p:spPr>
          <a:xfrm rot="10800000">
            <a:off x="7697073" y="1891101"/>
            <a:ext cx="474160" cy="44101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562510"/>
            <a:endParaRPr lang="en-US" sz="1688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04FDCDAC-3071-E34A-98E5-E7D3832842C2}"/>
              </a:ext>
            </a:extLst>
          </p:cNvPr>
          <p:cNvSpPr/>
          <p:nvPr/>
        </p:nvSpPr>
        <p:spPr>
          <a:xfrm rot="10800000">
            <a:off x="7697073" y="2542782"/>
            <a:ext cx="474160" cy="44101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562510"/>
            <a:endParaRPr lang="en-US" sz="1688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69C898A5-CB53-B144-93C0-3C0460A4D10F}"/>
              </a:ext>
            </a:extLst>
          </p:cNvPr>
          <p:cNvSpPr/>
          <p:nvPr/>
        </p:nvSpPr>
        <p:spPr>
          <a:xfrm rot="10800000">
            <a:off x="5961003" y="6081506"/>
            <a:ext cx="474160" cy="44101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562510"/>
            <a:endParaRPr lang="en-US" sz="1688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579463-2314-214E-8E8F-7FC2DCEC93E2}"/>
              </a:ext>
            </a:extLst>
          </p:cNvPr>
          <p:cNvSpPr txBox="1"/>
          <p:nvPr/>
        </p:nvSpPr>
        <p:spPr>
          <a:xfrm>
            <a:off x="6488171" y="6075140"/>
            <a:ext cx="1399469" cy="5472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algn="l" defTabSz="778914"/>
            <a:r>
              <a:rPr lang="en-US" sz="2667" dirty="0">
                <a:solidFill>
                  <a:schemeClr val="bg2"/>
                </a:solidFill>
                <a:latin typeface="Gotham-Book" pitchFamily="2" charset="0"/>
              </a:rPr>
              <a:t>139%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B80CB93-D317-6E46-96EA-DC88A7397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15109" r="9626" b="21646"/>
          <a:stretch/>
        </p:blipFill>
        <p:spPr>
          <a:xfrm>
            <a:off x="6009745" y="4024167"/>
            <a:ext cx="2877817" cy="131452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1212822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49A0675B3EBE4DB7AF6168F9654184" ma:contentTypeVersion="13" ma:contentTypeDescription="Create a new document." ma:contentTypeScope="" ma:versionID="7a68d1346beaa40dac4eaf2beb61ea6d">
  <xsd:schema xmlns:xsd="http://www.w3.org/2001/XMLSchema" xmlns:xs="http://www.w3.org/2001/XMLSchema" xmlns:p="http://schemas.microsoft.com/office/2006/metadata/properties" xmlns:ns2="1d535d43-8d3e-49d2-8ba7-10ab48e6b3d8" xmlns:ns3="5f95f337-9cf4-4a0b-884a-2b98d0fb4848" targetNamespace="http://schemas.microsoft.com/office/2006/metadata/properties" ma:root="true" ma:fieldsID="8d632c44f1326887668d05e93a363b53" ns2:_="" ns3:_="">
    <xsd:import namespace="1d535d43-8d3e-49d2-8ba7-10ab48e6b3d8"/>
    <xsd:import namespace="5f95f337-9cf4-4a0b-884a-2b98d0fb48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535d43-8d3e-49d2-8ba7-10ab48e6b3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5f337-9cf4-4a0b-884a-2b98d0fb484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9A7181-7BD9-4EB7-AD8A-CADEC99E2182}">
  <ds:schemaRefs>
    <ds:schemaRef ds:uri="http://www.w3.org/XML/1998/namespace"/>
    <ds:schemaRef ds:uri="http://purl.org/dc/terms/"/>
    <ds:schemaRef ds:uri="5f95f337-9cf4-4a0b-884a-2b98d0fb4848"/>
    <ds:schemaRef ds:uri="http://purl.org/dc/dcmitype/"/>
    <ds:schemaRef ds:uri="1d535d43-8d3e-49d2-8ba7-10ab48e6b3d8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74ED69F-77EE-42AD-BCF5-03F562E03F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B06A33-6AD0-4087-93F7-67E8185F8B73}"/>
</file>

<file path=docProps/app.xml><?xml version="1.0" encoding="utf-8"?>
<Properties xmlns="http://schemas.openxmlformats.org/officeDocument/2006/extended-properties" xmlns:vt="http://schemas.openxmlformats.org/officeDocument/2006/docPropsVTypes">
  <Template>Lilly Trust Workshop</Template>
  <TotalTime>65303</TotalTime>
  <Words>569</Words>
  <Application>Microsoft Macintosh PowerPoint</Application>
  <PresentationFormat>On-screen Show (4:3)</PresentationFormat>
  <Paragraphs>284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Hebrew Scholar</vt:lpstr>
      <vt:lpstr>Gill Sans</vt:lpstr>
      <vt:lpstr>Gill Sans MT</vt:lpstr>
      <vt:lpstr>Gotham</vt:lpstr>
      <vt:lpstr>Gotham-Bold</vt:lpstr>
      <vt:lpstr>Gotham-Book</vt:lpstr>
      <vt:lpstr>Gotham-Medium</vt:lpstr>
      <vt:lpstr>Lucida Grande</vt:lpstr>
      <vt:lpstr>Gradient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Corrina Massicotte</cp:lastModifiedBy>
  <cp:revision>318</cp:revision>
  <cp:lastPrinted>2018-09-04T17:17:11Z</cp:lastPrinted>
  <dcterms:modified xsi:type="dcterms:W3CDTF">2021-02-22T15:05:23Z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0x0101009849A0675B3EBE4DB7AF6168F9654184</vt:lpwstr>
  </property>
</Properties>
</file>